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1000" r:id="rId2"/>
    <p:sldId id="958" r:id="rId3"/>
    <p:sldId id="959" r:id="rId4"/>
    <p:sldId id="960" r:id="rId5"/>
    <p:sldId id="961" r:id="rId6"/>
    <p:sldId id="962" r:id="rId7"/>
    <p:sldId id="963" r:id="rId8"/>
    <p:sldId id="964" r:id="rId9"/>
    <p:sldId id="965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1001" r:id="rId18"/>
    <p:sldId id="973" r:id="rId19"/>
    <p:sldId id="974" r:id="rId20"/>
    <p:sldId id="975" r:id="rId21"/>
    <p:sldId id="976" r:id="rId22"/>
    <p:sldId id="977" r:id="rId23"/>
    <p:sldId id="978" r:id="rId24"/>
    <p:sldId id="979" r:id="rId25"/>
    <p:sldId id="980" r:id="rId26"/>
    <p:sldId id="981" r:id="rId27"/>
    <p:sldId id="982" r:id="rId28"/>
    <p:sldId id="983" r:id="rId29"/>
    <p:sldId id="984" r:id="rId30"/>
    <p:sldId id="985" r:id="rId31"/>
    <p:sldId id="986" r:id="rId32"/>
    <p:sldId id="987" r:id="rId33"/>
    <p:sldId id="988" r:id="rId34"/>
    <p:sldId id="989" r:id="rId35"/>
    <p:sldId id="990" r:id="rId36"/>
    <p:sldId id="991" r:id="rId37"/>
    <p:sldId id="992" r:id="rId38"/>
    <p:sldId id="993" r:id="rId39"/>
    <p:sldId id="994" r:id="rId40"/>
    <p:sldId id="995" r:id="rId41"/>
    <p:sldId id="996" r:id="rId42"/>
    <p:sldId id="997" r:id="rId43"/>
    <p:sldId id="99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00"/>
    <a:srgbClr val="A20000"/>
    <a:srgbClr val="7099CA"/>
    <a:srgbClr val="E2FFC5"/>
    <a:srgbClr val="99FF33"/>
    <a:srgbClr val="FFFFE1"/>
    <a:srgbClr val="E8EFD9"/>
    <a:srgbClr val="D9E5C1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5730" autoAdjust="0"/>
  </p:normalViewPr>
  <p:slideViewPr>
    <p:cSldViewPr snapToGrid="0">
      <p:cViewPr varScale="1">
        <p:scale>
          <a:sx n="93" d="100"/>
          <a:sy n="9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4440"/>
    </p:cViewPr>
  </p:sorterViewPr>
  <p:notesViewPr>
    <p:cSldViewPr snapToGrid="0">
      <p:cViewPr>
        <p:scale>
          <a:sx n="110" d="100"/>
          <a:sy n="110" d="100"/>
        </p:scale>
        <p:origin x="2448" y="-150"/>
      </p:cViewPr>
      <p:guideLst>
        <p:guide orient="horz" pos="2905"/>
        <p:guide orient="horz" pos="2928"/>
        <p:guide pos="2208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8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95E6C7C-369F-4675-B50A-9976C5582971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0670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70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B587E10-8374-442A-B4A2-8C6A44658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6" y="8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A365652-3841-4E63-9705-D60DF82C1145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7" tIns="48103" rIns="96207" bIns="481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0" y="4416104"/>
            <a:ext cx="5607711" cy="4182455"/>
          </a:xfrm>
          <a:prstGeom prst="rect">
            <a:avLst/>
          </a:prstGeom>
        </p:spPr>
        <p:txBody>
          <a:bodyPr vert="horz" lIns="96207" tIns="48103" rIns="96207" bIns="4810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30670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6" y="8830670"/>
            <a:ext cx="3038145" cy="464206"/>
          </a:xfrm>
          <a:prstGeom prst="rect">
            <a:avLst/>
          </a:prstGeom>
        </p:spPr>
        <p:txBody>
          <a:bodyPr vert="horz" lIns="96207" tIns="48103" rIns="96207" bIns="481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020DC5-D0A5-448D-9A3D-E84B146D6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5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4510-E628-4BEB-BC64-254B80F0D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2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905000"/>
            <a:ext cx="6477000" cy="1828800"/>
          </a:xfrm>
          <a:solidFill>
            <a:schemeClr val="tx1"/>
          </a:solidFill>
        </p:spPr>
        <p:txBody>
          <a:bodyPr anchor="b"/>
          <a:lstStyle>
            <a:lvl1pPr>
              <a:defRPr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EE09AA-4366-4D48-9C99-38141EC34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E310-01EE-4EA6-8EE5-435B5C6B7994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3091-591F-4A41-81DB-A2A10C5ED11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274638"/>
            <a:ext cx="7848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33600" y="6400800"/>
            <a:ext cx="5410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400800"/>
            <a:ext cx="1143000" cy="3048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71FCD-BF82-43EF-8C1E-C42701F32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Bef>
                <a:spcPts val="1800"/>
              </a:spcBef>
              <a:defRPr sz="2200" b="1"/>
            </a:lvl1pPr>
            <a:lvl2pPr>
              <a:spcBef>
                <a:spcPts val="700"/>
              </a:spcBef>
              <a:defRPr sz="2000"/>
            </a:lvl2pPr>
            <a:lvl3pPr marL="1085850" indent="-288925"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B5C82F-DBA3-46B6-B154-15ABE8EAF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CC150E-8958-44A2-A2C7-C2E53B4D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3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1CEAA1-415D-4932-B295-F4ECDC4DD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9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33E108-D9A8-43BE-974A-8D3393DF2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ED396D-2B59-48AC-9F48-62AF90F7E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2023C-A63E-49B3-B66E-AE9A56E1B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14157C-506E-42C3-9998-B1736DD3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E78B18-ED68-4ED7-9006-317D0D73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8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378825" cy="46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726B8-4493-4F9C-95BB-FB1917B9A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09600" y="6255380"/>
            <a:ext cx="8380413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encrypted-tbn3.gstatic.com/images?q=tbn:ANd9GcRZeSvmnzgjETKAqA2-iRzZnMj-i-n2YF01oZCjvZIi-8OoEuD4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322" y="6372552"/>
            <a:ext cx="479206" cy="3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strongcitiesstrongstate.com/sites/default/files/city/seal/COLOR%20Peacock%20logo%20City%20of%20Arcadia%20jpeg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539" y="6365938"/>
            <a:ext cx="233243" cy="4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accessduarte.com/%7Eaccessdu/images/stories/latestnews/2010/LogoD.gif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984" y="6392584"/>
            <a:ext cx="284026" cy="3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encrypted-tbn2.gstatic.com/images?q=tbn:ANd9GcSlt6i-G1Cavl9PgToxP5xAIYwz6pZ5iEkFPCFWXzMmoAcx0H6PrQ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334" y="6346177"/>
            <a:ext cx="436114" cy="4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encrypted-tbn1.gstatic.com/images?q=tbn:ANd9GcRy_qGrl-vIW32fw8haoxsI-9iuzoidoxqTtaMtkZqBA7D3zSzX1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926" y="6381796"/>
            <a:ext cx="364876" cy="3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lbausa.com/wp-content/uploads/LA-metro-logo1.gif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90" y="6369889"/>
            <a:ext cx="637084" cy="3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594" y="6416682"/>
            <a:ext cx="505738" cy="2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7" y="6384554"/>
            <a:ext cx="440032" cy="3593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507" y="6378640"/>
            <a:ext cx="320358" cy="403651"/>
          </a:xfrm>
          <a:prstGeom prst="rect">
            <a:avLst/>
          </a:prstGeom>
        </p:spPr>
      </p:pic>
      <p:pic>
        <p:nvPicPr>
          <p:cNvPr id="2" name="Picture 1" descr="cc-logo-final-large-file_cropped_icons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8" y="6363167"/>
            <a:ext cx="1425142" cy="372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BB8D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D37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E09AA-4366-4D48-9C99-38141EC34F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79" y="2337372"/>
            <a:ext cx="5753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086850" y="4964504"/>
            <a:ext cx="1718900" cy="319220"/>
            <a:chOff x="5531350" y="5612204"/>
            <a:chExt cx="1718900" cy="319220"/>
          </a:xfrm>
        </p:grpSpPr>
        <p:sp>
          <p:nvSpPr>
            <p:cNvPr id="18" name="Rectangle 17"/>
            <p:cNvSpPr/>
            <p:nvPr/>
          </p:nvSpPr>
          <p:spPr>
            <a:xfrm>
              <a:off x="5531350" y="5612204"/>
              <a:ext cx="1718900" cy="31922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85" y="5731011"/>
              <a:ext cx="3619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991572" y="5623647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r>
                <a:rPr lang="en-US" sz="1400" dirty="0" smtClean="0"/>
                <a:t>ad detection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Observed congestion (</a:t>
            </a:r>
            <a:r>
              <a:rPr lang="en-US" dirty="0" err="1" smtClean="0"/>
              <a:t>PeMS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725415" y="41943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9700" y="4241800"/>
            <a:ext cx="57163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I-605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2715" y="33815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4900" y="3429000"/>
            <a:ext cx="84253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Baldwin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16015" y="30767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7500" y="27686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16:20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25915" y="30894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7400" y="27813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18:50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0" y="1655978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Inspection of congestion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3149" y="5674498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22-May-2014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89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Freeway calibration results</a:t>
            </a:r>
            <a:endParaRPr lang="en-US" dirty="0"/>
          </a:p>
        </p:txBody>
      </p:sp>
      <p:graphicFrame>
        <p:nvGraphicFramePr>
          <p:cNvPr id="2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090779"/>
              </p:ext>
            </p:extLst>
          </p:nvPr>
        </p:nvGraphicFramePr>
        <p:xfrm>
          <a:off x="819500" y="2664081"/>
          <a:ext cx="7708200" cy="338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6448"/>
                <a:gridCol w="1407938"/>
                <a:gridCol w="1407938"/>
                <a:gridCol w="1407938"/>
                <a:gridCol w="1407938"/>
              </a:tblGrid>
              <a:tr h="6762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4:00 pm </a:t>
                      </a:r>
                      <a:r>
                        <a:rPr lang="en-US" sz="1800" baseline="0" dirty="0" smtClean="0"/>
                        <a:t> 5:00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5:00 pm </a:t>
                      </a:r>
                      <a:r>
                        <a:rPr lang="en-US" sz="1800" baseline="0" dirty="0" smtClean="0"/>
                        <a:t> 6:00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6:00 pm </a:t>
                      </a:r>
                      <a:r>
                        <a:rPr lang="en-US" sz="1800" baseline="0" dirty="0" smtClean="0"/>
                        <a:t> 7:00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7:00 pm </a:t>
                      </a:r>
                      <a:r>
                        <a:rPr lang="en-US" sz="1800" baseline="0" dirty="0" smtClean="0"/>
                        <a:t> 8:00 pm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flow within</a:t>
                      </a:r>
                      <a:r>
                        <a:rPr lang="en-US" sz="1800" baseline="0" dirty="0" smtClean="0"/>
                        <a:t> 400 </a:t>
                      </a:r>
                      <a:r>
                        <a:rPr lang="en-US" sz="1800" baseline="0" dirty="0" err="1" smtClean="0"/>
                        <a:t>vph</a:t>
                      </a:r>
                      <a:r>
                        <a:rPr lang="en-US" sz="1800" baseline="0" dirty="0" smtClean="0"/>
                        <a:t> of measurement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82%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Individual link </a:t>
                      </a:r>
                    </a:p>
                    <a:p>
                      <a:pPr algn="r"/>
                      <a:r>
                        <a:rPr lang="en-US" sz="1800" dirty="0" smtClean="0"/>
                        <a:t>GEH</a:t>
                      </a:r>
                      <a:r>
                        <a:rPr lang="en-US" sz="1800" baseline="0" dirty="0" smtClean="0"/>
                        <a:t> &lt; 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67%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 flow within 5% of measurements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 GEH &lt; 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52" y="4869903"/>
            <a:ext cx="342900" cy="33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2" y="5549353"/>
            <a:ext cx="342900" cy="3390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352" y="4869903"/>
            <a:ext cx="342900" cy="3368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2" y="4882603"/>
            <a:ext cx="342900" cy="3368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152" y="4882603"/>
            <a:ext cx="342900" cy="3368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52" y="5543003"/>
            <a:ext cx="342900" cy="3368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2" y="5555703"/>
            <a:ext cx="342900" cy="3368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2" y="5549353"/>
            <a:ext cx="342900" cy="33909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4049" y="1622443"/>
            <a:ext cx="8183289" cy="20260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~80% </a:t>
            </a:r>
            <a:r>
              <a:rPr lang="en-US" sz="2000" dirty="0" smtClean="0"/>
              <a:t> of hourly mainline flows are within acceptable limits.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Total flows are within acceptable limits        errors balance out.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68902" y="2119143"/>
            <a:ext cx="177800" cy="190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I-210 Arterial and Freeway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screenshot_28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95" y="1756403"/>
            <a:ext cx="6963211" cy="435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131" y="4241975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links: 1001</a:t>
            </a:r>
          </a:p>
          <a:p>
            <a:r>
              <a:rPr lang="en-US" dirty="0" smtClean="0"/>
              <a:t>     Freeway: 210</a:t>
            </a:r>
          </a:p>
          <a:p>
            <a:r>
              <a:rPr lang="en-US" dirty="0" smtClean="0"/>
              <a:t>     Arterial</a:t>
            </a:r>
            <a:r>
              <a:rPr lang="en-US" dirty="0"/>
              <a:t>: </a:t>
            </a:r>
            <a:r>
              <a:rPr lang="en-US" dirty="0" smtClean="0"/>
              <a:t>791</a:t>
            </a:r>
          </a:p>
          <a:p>
            <a:endParaRPr lang="en-US" dirty="0"/>
          </a:p>
          <a:p>
            <a:r>
              <a:rPr lang="en-US" dirty="0" smtClean="0"/>
              <a:t>Number of signalized intersections: 13</a:t>
            </a:r>
          </a:p>
        </p:txBody>
      </p:sp>
    </p:spTree>
    <p:extLst>
      <p:ext uri="{BB962C8B-B14F-4D97-AF65-F5344CB8AC3E}">
        <p14:creationId xmlns:p14="http://schemas.microsoft.com/office/powerpoint/2010/main" val="2745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64" y="2895600"/>
            <a:ext cx="9057461" cy="33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287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- Arterial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arterial, we only have 5-min loop data at limited locations</a:t>
            </a:r>
            <a:endParaRPr lang="en-US" dirty="0"/>
          </a:p>
        </p:txBody>
      </p:sp>
      <p:grpSp>
        <p:nvGrpSpPr>
          <p:cNvPr id="227" name="Group 226"/>
          <p:cNvGrpSpPr>
            <a:grpSpLocks noChangeAspect="1"/>
          </p:cNvGrpSpPr>
          <p:nvPr/>
        </p:nvGrpSpPr>
        <p:grpSpPr>
          <a:xfrm>
            <a:off x="3733800" y="3657600"/>
            <a:ext cx="274320" cy="274320"/>
            <a:chOff x="4572000" y="2362200"/>
            <a:chExt cx="1828800" cy="1828800"/>
          </a:xfrm>
        </p:grpSpPr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ie 22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5562600" y="5105400"/>
            <a:ext cx="274320" cy="274320"/>
            <a:chOff x="4572000" y="2362200"/>
            <a:chExt cx="1828800" cy="1828800"/>
          </a:xfrm>
        </p:grpSpPr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ie 23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5334308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Group 256"/>
          <p:cNvGrpSpPr>
            <a:grpSpLocks noChangeAspect="1"/>
          </p:cNvGrpSpPr>
          <p:nvPr/>
        </p:nvGrpSpPr>
        <p:grpSpPr>
          <a:xfrm>
            <a:off x="1163782" y="3723409"/>
            <a:ext cx="274320" cy="274320"/>
            <a:chOff x="4572000" y="2362200"/>
            <a:chExt cx="1828800" cy="1828800"/>
          </a:xfrm>
        </p:grpSpPr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Pie 25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259"/>
          <p:cNvGrpSpPr>
            <a:grpSpLocks noChangeAspect="1"/>
          </p:cNvGrpSpPr>
          <p:nvPr/>
        </p:nvGrpSpPr>
        <p:grpSpPr>
          <a:xfrm>
            <a:off x="4983480" y="4114800"/>
            <a:ext cx="274320" cy="274320"/>
            <a:chOff x="4572000" y="2362200"/>
            <a:chExt cx="1828800" cy="1828800"/>
          </a:xfrm>
        </p:grpSpPr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ie 26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oup 262"/>
          <p:cNvGrpSpPr>
            <a:grpSpLocks noChangeAspect="1"/>
          </p:cNvGrpSpPr>
          <p:nvPr/>
        </p:nvGrpSpPr>
        <p:grpSpPr>
          <a:xfrm>
            <a:off x="8734275" y="5059680"/>
            <a:ext cx="274320" cy="274320"/>
            <a:chOff x="4572000" y="2362200"/>
            <a:chExt cx="1828800" cy="1828800"/>
          </a:xfrm>
        </p:grpSpPr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ie 26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6" name="Group 265"/>
          <p:cNvGrpSpPr>
            <a:grpSpLocks noChangeAspect="1"/>
          </p:cNvGrpSpPr>
          <p:nvPr/>
        </p:nvGrpSpPr>
        <p:grpSpPr>
          <a:xfrm>
            <a:off x="8344611" y="5073276"/>
            <a:ext cx="274320" cy="274320"/>
            <a:chOff x="4572000" y="2362200"/>
            <a:chExt cx="1828800" cy="1828800"/>
          </a:xfrm>
        </p:grpSpPr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ie 26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9" name="Group 268"/>
          <p:cNvGrpSpPr>
            <a:grpSpLocks noChangeAspect="1"/>
          </p:cNvGrpSpPr>
          <p:nvPr/>
        </p:nvGrpSpPr>
        <p:grpSpPr>
          <a:xfrm>
            <a:off x="8080599" y="5069877"/>
            <a:ext cx="274320" cy="274320"/>
            <a:chOff x="4572000" y="2362200"/>
            <a:chExt cx="1828800" cy="1828800"/>
          </a:xfrm>
        </p:grpSpPr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Pie 27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2" name="Group 271"/>
          <p:cNvGrpSpPr>
            <a:grpSpLocks noChangeAspect="1"/>
          </p:cNvGrpSpPr>
          <p:nvPr/>
        </p:nvGrpSpPr>
        <p:grpSpPr>
          <a:xfrm>
            <a:off x="5915694" y="5105400"/>
            <a:ext cx="274320" cy="274320"/>
            <a:chOff x="4572000" y="2362200"/>
            <a:chExt cx="1828800" cy="1828800"/>
          </a:xfrm>
        </p:grpSpPr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Pie 27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>
            <a:grpSpLocks noChangeAspect="1"/>
          </p:cNvGrpSpPr>
          <p:nvPr/>
        </p:nvGrpSpPr>
        <p:grpSpPr>
          <a:xfrm>
            <a:off x="6477000" y="5105400"/>
            <a:ext cx="274320" cy="274320"/>
            <a:chOff x="4572000" y="2362200"/>
            <a:chExt cx="1828800" cy="1828800"/>
          </a:xfrm>
        </p:grpSpPr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Pie 27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8" name="Group 277"/>
          <p:cNvGrpSpPr>
            <a:grpSpLocks noChangeAspect="1"/>
          </p:cNvGrpSpPr>
          <p:nvPr/>
        </p:nvGrpSpPr>
        <p:grpSpPr>
          <a:xfrm>
            <a:off x="6929438" y="5105400"/>
            <a:ext cx="274320" cy="274320"/>
            <a:chOff x="4572000" y="2362200"/>
            <a:chExt cx="1828800" cy="1828800"/>
          </a:xfrm>
        </p:grpSpPr>
        <p:sp>
          <p:nvSpPr>
            <p:cNvPr id="279" name="Oval 27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Pie 27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9732351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Group 280"/>
          <p:cNvGrpSpPr>
            <a:grpSpLocks noChangeAspect="1"/>
          </p:cNvGrpSpPr>
          <p:nvPr/>
        </p:nvGrpSpPr>
        <p:grpSpPr>
          <a:xfrm>
            <a:off x="7424261" y="5091114"/>
            <a:ext cx="274320" cy="274320"/>
            <a:chOff x="4572000" y="2362200"/>
            <a:chExt cx="1828800" cy="1828800"/>
          </a:xfrm>
        </p:grpSpPr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Pie 28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8941582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4" name="Group 283"/>
          <p:cNvGrpSpPr>
            <a:grpSpLocks noChangeAspect="1"/>
          </p:cNvGrpSpPr>
          <p:nvPr/>
        </p:nvGrpSpPr>
        <p:grpSpPr>
          <a:xfrm rot="10800000" flipH="1" flipV="1">
            <a:off x="7743347" y="5091114"/>
            <a:ext cx="274320" cy="274320"/>
            <a:chOff x="4572000" y="2362200"/>
            <a:chExt cx="1828800" cy="1828800"/>
          </a:xfrm>
        </p:grpSpPr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Pie 28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8069565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3" y="260648"/>
            <a:ext cx="8972767" cy="8640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Simulated Westbound traffic on Huntington and Colorado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9AB8-9FC1-469C-ACB3-A32B238C2801}" type="slidenum">
              <a:rPr lang="en-US" smtClean="0"/>
              <a:t>14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19" y="1581589"/>
            <a:ext cx="8777040" cy="47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Measured</a:t>
            </a:r>
            <a:r>
              <a:rPr lang="en-US" dirty="0" smtClean="0"/>
              <a:t> Flows, 16:00-17:00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472703"/>
              </p:ext>
            </p:extLst>
          </p:nvPr>
        </p:nvGraphicFramePr>
        <p:xfrm>
          <a:off x="228600" y="3733800"/>
          <a:ext cx="8755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3"/>
                <a:gridCol w="1620001"/>
                <a:gridCol w="15463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link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&lt; 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4/5 = 80%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&gt; 85%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15% for 700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&lt; link flows &lt;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6/9 = 67%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400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&gt;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GEH statistics &lt; 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10/14 = 71%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92844"/>
              </p:ext>
            </p:extLst>
          </p:nvPr>
        </p:nvGraphicFramePr>
        <p:xfrm>
          <a:off x="228600" y="5638800"/>
          <a:ext cx="876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76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 of all link flows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Error </a:t>
                      </a:r>
                      <a:r>
                        <a:rPr lang="en-US" sz="1600" baseline="0" dirty="0" smtClean="0"/>
                        <a:t>in Total </a:t>
                      </a:r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578" y="936741"/>
            <a:ext cx="10601313" cy="28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9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network we are modeling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we did last time</a:t>
            </a:r>
          </a:p>
          <a:p>
            <a:r>
              <a:rPr lang="en-US" dirty="0" smtClean="0"/>
              <a:t>What we plan to show this time</a:t>
            </a:r>
          </a:p>
          <a:p>
            <a:pPr lvl="1"/>
            <a:r>
              <a:rPr lang="en-US" dirty="0" smtClean="0"/>
              <a:t>Incident modeling</a:t>
            </a:r>
          </a:p>
          <a:p>
            <a:pPr lvl="1"/>
            <a:r>
              <a:rPr lang="en-US" dirty="0" smtClean="0"/>
              <a:t>Response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Passive reroute: Drivers exit </a:t>
            </a:r>
            <a:r>
              <a:rPr lang="en-US" dirty="0"/>
              <a:t>the freeway and seek an alternate route on the surrounding </a:t>
            </a:r>
            <a:r>
              <a:rPr lang="en-US" dirty="0" smtClean="0"/>
              <a:t>arterials </a:t>
            </a:r>
            <a:r>
              <a:rPr lang="en-US" dirty="0"/>
              <a:t>on their own </a:t>
            </a:r>
            <a:endParaRPr lang="en-US" dirty="0" smtClean="0"/>
          </a:p>
          <a:p>
            <a:r>
              <a:rPr lang="en-US" dirty="0" smtClean="0"/>
              <a:t>Active reroute: System operators use traveler information and </a:t>
            </a:r>
            <a:r>
              <a:rPr lang="en-US" dirty="0" err="1" smtClean="0"/>
              <a:t>wayfinding</a:t>
            </a:r>
            <a:r>
              <a:rPr lang="en-US" dirty="0" smtClean="0"/>
              <a:t> mechanisms (CMS, trailblazer signs, radio, mobile apps) to actively influence drivers’ route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show: incident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 incident day</a:t>
            </a:r>
          </a:p>
          <a:p>
            <a:r>
              <a:rPr lang="en-US" dirty="0"/>
              <a:t>A</a:t>
            </a:r>
            <a:r>
              <a:rPr lang="en-US" dirty="0" smtClean="0"/>
              <a:t>dditional flow on arterial;</a:t>
            </a:r>
            <a:br>
              <a:rPr lang="en-US" dirty="0" smtClean="0"/>
            </a:br>
            <a:r>
              <a:rPr lang="en-US" dirty="0" smtClean="0"/>
              <a:t>caused by passive reroute of drivers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619" y="3241420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Explosion 1 7"/>
          <p:cNvSpPr/>
          <p:nvPr/>
        </p:nvSpPr>
        <p:spPr>
          <a:xfrm>
            <a:off x="4985777" y="4894640"/>
            <a:ext cx="397626" cy="34907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will </a:t>
            </a:r>
            <a:r>
              <a:rPr lang="en-US" dirty="0" smtClean="0"/>
              <a:t>show: response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cycle length of arterial lights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larger arterial capacity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 larger network-wide capacity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 less congestion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619" y="3241420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Explosion 1 7"/>
          <p:cNvSpPr/>
          <p:nvPr/>
        </p:nvSpPr>
        <p:spPr>
          <a:xfrm>
            <a:off x="4985777" y="4894640"/>
            <a:ext cx="397626" cy="34907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403" y="5202063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180" y="5264205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813" y="5322007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modeling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Simulation of common traffic conditions</a:t>
            </a:r>
          </a:p>
          <a:p>
            <a:pPr lvl="1"/>
            <a:r>
              <a:rPr lang="en-US" sz="1800" dirty="0" smtClean="0"/>
              <a:t>Recurrent congestion</a:t>
            </a:r>
          </a:p>
          <a:p>
            <a:pPr lvl="1"/>
            <a:r>
              <a:rPr lang="en-US" sz="1800" dirty="0" smtClean="0"/>
              <a:t>Incidents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Simulation of potential Response </a:t>
            </a:r>
            <a:r>
              <a:rPr lang="en-US" sz="2000" dirty="0"/>
              <a:t>P</a:t>
            </a:r>
            <a:r>
              <a:rPr lang="en-US" sz="2000" dirty="0" smtClean="0"/>
              <a:t>lans</a:t>
            </a:r>
          </a:p>
          <a:p>
            <a:pPr lvl="1"/>
            <a:r>
              <a:rPr lang="en-US" sz="1800" dirty="0" smtClean="0"/>
              <a:t>Do nothing</a:t>
            </a:r>
          </a:p>
          <a:p>
            <a:pPr lvl="1"/>
            <a:r>
              <a:rPr lang="en-US" sz="1800" dirty="0" smtClean="0"/>
              <a:t>Rerouting</a:t>
            </a:r>
          </a:p>
          <a:p>
            <a:pPr lvl="1"/>
            <a:r>
              <a:rPr lang="en-US" sz="1800" dirty="0" smtClean="0"/>
              <a:t>Adjusted Signal Plans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Evaluation of Response Plans</a:t>
            </a:r>
          </a:p>
          <a:p>
            <a:pPr lvl="1"/>
            <a:r>
              <a:rPr lang="en-US" sz="1800" dirty="0" smtClean="0"/>
              <a:t>VHT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Incident Runs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326458"/>
              </p:ext>
            </p:extLst>
          </p:nvPr>
        </p:nvGraphicFramePr>
        <p:xfrm>
          <a:off x="699438" y="1899928"/>
          <a:ext cx="7987361" cy="407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33"/>
                <a:gridCol w="1363750"/>
                <a:gridCol w="1682885"/>
                <a:gridCol w="1799617"/>
                <a:gridCol w="2383276"/>
              </a:tblGrid>
              <a:tr h="54301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Run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Story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marL="51435" marR="51435" marT="25718" marB="25718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marL="51435" marR="51435" marT="25718" marB="2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VHT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</a:tr>
              <a:tr h="54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Incident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Reroute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Signal Plan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Normal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9,557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745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Passive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Normal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10,245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745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Passive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Adjusted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10,173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(cp. 2: ∆ -72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745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Active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Adjusted</a:t>
                      </a:r>
                      <a:endParaRPr lang="en-US" sz="2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9,919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(cp. 2: ∆ -326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*h)</a:t>
                      </a:r>
                    </a:p>
                  </a:txBody>
                  <a:tcPr marL="51435" marR="51435" marT="25718" marB="2571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10903" y="3550605"/>
            <a:ext cx="0" cy="4085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4903" y="3550605"/>
            <a:ext cx="0" cy="4085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92366" y="4325575"/>
            <a:ext cx="0" cy="4085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4903" y="5071362"/>
            <a:ext cx="0" cy="4085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363" y="1710172"/>
            <a:ext cx="8601815" cy="3344100"/>
            <a:chOff x="323363" y="2573771"/>
            <a:chExt cx="6257191" cy="2480501"/>
          </a:xfrm>
        </p:grpSpPr>
        <p:sp>
          <p:nvSpPr>
            <p:cNvPr id="18" name="Freeform 17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320681" y="2983792"/>
              <a:ext cx="478321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St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489194" y="3090029"/>
              <a:ext cx="473657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Pl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 rot="60000">
              <a:off x="4196593" y="4105453"/>
              <a:ext cx="431678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Duarte</a:t>
              </a:r>
              <a:r>
                <a:rPr lang="en-US" sz="700" b="1" dirty="0" smtClean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Rd</a:t>
              </a: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1161577" y="3281760"/>
              <a:ext cx="694043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Orange</a:t>
              </a:r>
              <a:r>
                <a:rPr lang="en-US" sz="700" b="1" dirty="0" smtClean="0">
                  <a:solidFill>
                    <a:srgbClr val="7030A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Grove</a:t>
              </a:r>
              <a:r>
                <a:rPr lang="en-US" sz="700" b="1" dirty="0" smtClean="0">
                  <a:solidFill>
                    <a:srgbClr val="7030A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Blvd</a:t>
              </a:r>
            </a:p>
          </p:txBody>
        </p:sp>
        <p:sp>
          <p:nvSpPr>
            <p:cNvPr id="793" name="TextBox 792"/>
            <p:cNvSpPr txBox="1"/>
            <p:nvPr/>
          </p:nvSpPr>
          <p:spPr>
            <a:xfrm rot="21540000">
              <a:off x="3598352" y="3464109"/>
              <a:ext cx="487649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Foothill</a:t>
              </a:r>
              <a:r>
                <a:rPr lang="en-US" sz="700" b="1" dirty="0" smtClean="0">
                  <a:solidFill>
                    <a:srgbClr val="756D43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Blvd</a:t>
              </a: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2886011" y="2874455"/>
              <a:ext cx="542455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Blvd</a:t>
              </a:r>
            </a:p>
          </p:txBody>
        </p:sp>
        <p:sp>
          <p:nvSpPr>
            <p:cNvPr id="795" name="TextBox 794"/>
            <p:cNvSpPr txBox="1"/>
            <p:nvPr/>
          </p:nvSpPr>
          <p:spPr>
            <a:xfrm rot="21540000">
              <a:off x="3923175" y="3756295"/>
              <a:ext cx="536624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Huntington</a:t>
              </a:r>
              <a:r>
                <a:rPr lang="en-US" sz="700" b="1" dirty="0" smtClean="0">
                  <a:solidFill>
                    <a:srgbClr val="00FF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Dr</a:t>
              </a:r>
            </a:p>
          </p:txBody>
        </p:sp>
        <p:sp>
          <p:nvSpPr>
            <p:cNvPr id="824" name="TextBox 823"/>
            <p:cNvSpPr txBox="1"/>
            <p:nvPr/>
          </p:nvSpPr>
          <p:spPr>
            <a:xfrm>
              <a:off x="323363" y="3436864"/>
              <a:ext cx="378230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Corson</a:t>
              </a:r>
              <a:r>
                <a:rPr lang="fr-CA" sz="700" b="1" dirty="0" smtClean="0">
                  <a:solidFill>
                    <a:srgbClr val="F79646">
                      <a:lumMod val="75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fr-CA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St</a:t>
              </a:r>
              <a:endParaRPr lang="en-US" sz="700" dirty="0">
                <a:solidFill>
                  <a:srgbClr val="4F81BD">
                    <a:lumMod val="75000"/>
                  </a:srgbClr>
                </a:solidFill>
                <a:latin typeface="Tw Cen MT"/>
                <a:cs typeface="+mn-cs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1585469" y="2862302"/>
              <a:ext cx="41640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Allen</a:t>
              </a:r>
              <a:r>
                <a:rPr lang="en-US" sz="700" b="1" dirty="0" smtClean="0">
                  <a:solidFill>
                    <a:srgbClr val="6633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1428763" y="2896768"/>
              <a:ext cx="36051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Hill</a:t>
              </a:r>
              <a:r>
                <a:rPr lang="en-US" sz="700" b="1" dirty="0" smtClean="0">
                  <a:solidFill>
                    <a:srgbClr val="996633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 rot="16200000">
              <a:off x="1167329" y="2867913"/>
              <a:ext cx="414022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Lake</a:t>
              </a:r>
              <a:r>
                <a:rPr lang="en-US" sz="700" b="1" dirty="0" smtClean="0">
                  <a:solidFill>
                    <a:srgbClr val="CC99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 rot="16200000">
              <a:off x="819651" y="2795777"/>
              <a:ext cx="53292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Marengo</a:t>
              </a:r>
              <a:r>
                <a:rPr lang="en-US" sz="700" b="1" dirty="0" smtClean="0">
                  <a:solidFill>
                    <a:srgbClr val="660033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700498" y="2780550"/>
              <a:ext cx="55908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Fair</a:t>
              </a:r>
              <a:r>
                <a:rPr lang="en-US" sz="700" b="1" dirty="0" smtClean="0">
                  <a:solidFill>
                    <a:srgbClr val="00808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Oaks</a:t>
              </a:r>
              <a:r>
                <a:rPr lang="en-US" sz="700" b="1" dirty="0" smtClean="0">
                  <a:solidFill>
                    <a:srgbClr val="00808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 rot="16200000">
              <a:off x="1803741" y="2919501"/>
              <a:ext cx="817646" cy="14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San</a:t>
              </a:r>
              <a:r>
                <a:rPr lang="en-US" sz="700" b="1" dirty="0" smtClean="0">
                  <a:solidFill>
                    <a:srgbClr val="3366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Gabriel</a:t>
              </a:r>
              <a:r>
                <a:rPr lang="en-US" sz="700" b="1" dirty="0" smtClean="0">
                  <a:solidFill>
                    <a:srgbClr val="3366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Blvd</a:t>
              </a:r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>
              <a:off x="721247" y="3383929"/>
              <a:ext cx="311944" cy="18661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TextBox 791"/>
            <p:cNvSpPr txBox="1"/>
            <p:nvPr/>
          </p:nvSpPr>
          <p:spPr>
            <a:xfrm>
              <a:off x="1632963" y="3666558"/>
              <a:ext cx="379524" cy="7990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Walnut</a:t>
              </a:r>
              <a:r>
                <a:rPr lang="en-US" sz="700" b="1" dirty="0" smtClean="0">
                  <a:solidFill>
                    <a:srgbClr val="857B4B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St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83010" y="3335106"/>
              <a:ext cx="323377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Maple</a:t>
              </a:r>
              <a:r>
                <a:rPr lang="fr-CA" sz="700" b="1" dirty="0" smtClean="0">
                  <a:solidFill>
                    <a:srgbClr val="F79646">
                      <a:lumMod val="75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fr-CA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St</a:t>
              </a:r>
              <a:endParaRPr lang="en-US" sz="700" dirty="0">
                <a:solidFill>
                  <a:srgbClr val="4F81BD">
                    <a:lumMod val="75000"/>
                  </a:srgbClr>
                </a:solidFill>
                <a:latin typeface="Tw Cen MT"/>
                <a:cs typeface="+mn-cs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3978837" y="3304103"/>
              <a:ext cx="44850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Myrtle</a:t>
              </a:r>
              <a:r>
                <a:rPr lang="en-US" sz="600" b="1" dirty="0" smtClean="0">
                  <a:solidFill>
                    <a:srgbClr val="CC99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4234510" y="3256609"/>
              <a:ext cx="54006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Mountain</a:t>
              </a:r>
              <a:r>
                <a:rPr lang="en-US" sz="600" b="1" dirty="0" smtClean="0">
                  <a:solidFill>
                    <a:srgbClr val="CC99FF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 rot="16200000">
              <a:off x="4430351" y="3518987"/>
              <a:ext cx="56978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Buena</a:t>
              </a:r>
              <a:r>
                <a:rPr lang="en-US" sz="600" dirty="0" smtClean="0">
                  <a:solidFill>
                    <a:srgbClr val="EEECE1">
                      <a:lumMod val="5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Vista</a:t>
              </a:r>
              <a:r>
                <a:rPr lang="en-US" sz="600" dirty="0" smtClean="0">
                  <a:solidFill>
                    <a:srgbClr val="EEECE1">
                      <a:lumMod val="5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St</a:t>
              </a:r>
            </a:p>
          </p:txBody>
        </p:sp>
        <p:cxnSp>
          <p:nvCxnSpPr>
            <p:cNvPr id="821" name="Straight Arrow Connector 820"/>
            <p:cNvCxnSpPr/>
            <p:nvPr/>
          </p:nvCxnSpPr>
          <p:spPr>
            <a:xfrm>
              <a:off x="711722" y="3482441"/>
              <a:ext cx="257175" cy="1309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/>
            <p:cNvSpPr txBox="1"/>
            <p:nvPr/>
          </p:nvSpPr>
          <p:spPr>
            <a:xfrm rot="16200000">
              <a:off x="950345" y="2882706"/>
              <a:ext cx="46515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Los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Robles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 rot="16200000">
              <a:off x="2443973" y="3002662"/>
              <a:ext cx="58881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Michililinda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cxnSp>
          <p:nvCxnSpPr>
            <p:cNvPr id="293" name="Straight Arrow Connector 292"/>
            <p:cNvCxnSpPr/>
            <p:nvPr/>
          </p:nvCxnSpPr>
          <p:spPr>
            <a:xfrm flipH="1">
              <a:off x="2870377" y="3016703"/>
              <a:ext cx="245327" cy="65569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H="1">
              <a:off x="3291475" y="3137136"/>
              <a:ext cx="176608" cy="5501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>
              <a:off x="3387497" y="3239727"/>
              <a:ext cx="223323" cy="58126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 rot="16200000">
              <a:off x="2079063" y="2905682"/>
              <a:ext cx="78737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Sierra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Madre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Villa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 rot="16200000">
              <a:off x="1836082" y="2856179"/>
              <a:ext cx="52816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Altadena</a:t>
              </a:r>
              <a:r>
                <a:rPr lang="en-US" sz="600" i="1" dirty="0" smtClean="0">
                  <a:solidFill>
                    <a:srgbClr val="1F497D">
                      <a:lumMod val="40000"/>
                      <a:lumOff val="60000"/>
                    </a:srgbClr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307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70" y="3013056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11" descr="California 134.sv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41" y="3684115"/>
              <a:ext cx="179563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Rectangle 310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85803" y="4363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331" name="Picture 7" descr="Interstate 605 marker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801" y="4389871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531" y="4141229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6140000">
              <a:off x="3092045" y="4223337"/>
              <a:ext cx="721303" cy="12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Santa</a:t>
              </a:r>
              <a:r>
                <a:rPr lang="en-US" sz="700" b="1" dirty="0" smtClean="0">
                  <a:solidFill>
                    <a:srgbClr val="0033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Anita</a:t>
              </a:r>
              <a:r>
                <a:rPr lang="en-US" sz="700" b="1" dirty="0" smtClean="0">
                  <a:solidFill>
                    <a:srgbClr val="003300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6205415" y="4392246"/>
              <a:ext cx="375139" cy="7816"/>
            </a:xfrm>
            <a:custGeom>
              <a:avLst/>
              <a:gdLst>
                <a:gd name="connsiteX0" fmla="*/ 375139 w 375139"/>
                <a:gd name="connsiteY0" fmla="*/ 7816 h 7816"/>
                <a:gd name="connsiteX1" fmla="*/ 0 w 375139"/>
                <a:gd name="connsiteY1" fmla="*/ 0 h 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139" h="7816">
                  <a:moveTo>
                    <a:pt x="375139" y="7816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5972656" y="4576231"/>
              <a:ext cx="45444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Azusa</a:t>
              </a:r>
              <a:r>
                <a:rPr lang="en-US" sz="700" b="1" dirty="0" smtClean="0">
                  <a:solidFill>
                    <a:srgbClr val="336699"/>
                  </a:solidFill>
                  <a:latin typeface="Tw Cen MT"/>
                  <a:cs typeface="+mn-cs"/>
                </a:rPr>
                <a:t> </a:t>
              </a:r>
              <a:r>
                <a:rPr lang="en-US" sz="700" dirty="0">
                  <a:solidFill>
                    <a:srgbClr val="4F81BD">
                      <a:lumMod val="75000"/>
                    </a:srgbClr>
                  </a:solidFill>
                  <a:latin typeface="Tw Cen MT"/>
                  <a:cs typeface="+mn-cs"/>
                </a:rPr>
                <a:t>Ave</a:t>
              </a:r>
            </a:p>
          </p:txBody>
        </p:sp>
        <p:pic>
          <p:nvPicPr>
            <p:cNvPr id="90" name="Picture 2" descr="State Route 39 marke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368" y="4889680"/>
              <a:ext cx="157538" cy="16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2499870" y="190134"/>
            <a:ext cx="907823" cy="907823"/>
            <a:chOff x="914400" y="2057400"/>
            <a:chExt cx="3657600" cy="36576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14400" y="3429000"/>
              <a:ext cx="36576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293090" y="2057400"/>
              <a:ext cx="0" cy="36576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07490" y="2057400"/>
              <a:ext cx="0" cy="36576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14400" y="4353101"/>
              <a:ext cx="3657600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352800" y="3886200"/>
              <a:ext cx="1219200" cy="709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750290" y="4495800"/>
              <a:ext cx="0" cy="121920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743200" y="2057400"/>
              <a:ext cx="0" cy="121920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914400" y="3886200"/>
              <a:ext cx="1219200" cy="709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33600" y="3429000"/>
              <a:ext cx="0" cy="9144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352800" y="3429000"/>
              <a:ext cx="0" cy="9144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2743200" y="2819400"/>
              <a:ext cx="0" cy="9144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2743200" y="4038600"/>
              <a:ext cx="0" cy="9144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2750290" y="4648200"/>
              <a:ext cx="45011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286000" y="3124200"/>
              <a:ext cx="45011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>
              <a:off x="3280144" y="3654055"/>
              <a:ext cx="45011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>
              <a:off x="1756145" y="4118345"/>
              <a:ext cx="45011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Freeform 109"/>
          <p:cNvSpPr/>
          <p:nvPr/>
        </p:nvSpPr>
        <p:spPr>
          <a:xfrm>
            <a:off x="3706409" y="3220585"/>
            <a:ext cx="1495341" cy="273349"/>
          </a:xfrm>
          <a:custGeom>
            <a:avLst/>
            <a:gdLst>
              <a:gd name="connsiteX0" fmla="*/ 2973788 w 2973788"/>
              <a:gd name="connsiteY0" fmla="*/ 198782 h 218661"/>
              <a:gd name="connsiteX1" fmla="*/ 2496710 w 2973788"/>
              <a:gd name="connsiteY1" fmla="*/ 214685 h 218661"/>
              <a:gd name="connsiteX2" fmla="*/ 2321781 w 2973788"/>
              <a:gd name="connsiteY2" fmla="*/ 218661 h 218661"/>
              <a:gd name="connsiteX3" fmla="*/ 2226366 w 2973788"/>
              <a:gd name="connsiteY3" fmla="*/ 190831 h 218661"/>
              <a:gd name="connsiteX4" fmla="*/ 2003729 w 2973788"/>
              <a:gd name="connsiteY4" fmla="*/ 198782 h 218661"/>
              <a:gd name="connsiteX5" fmla="*/ 1272209 w 2973788"/>
              <a:gd name="connsiteY5" fmla="*/ 202758 h 218661"/>
              <a:gd name="connsiteX6" fmla="*/ 1216550 w 2973788"/>
              <a:gd name="connsiteY6" fmla="*/ 202758 h 218661"/>
              <a:gd name="connsiteX7" fmla="*/ 1192696 w 2973788"/>
              <a:gd name="connsiteY7" fmla="*/ 151075 h 218661"/>
              <a:gd name="connsiteX8" fmla="*/ 1152939 w 2973788"/>
              <a:gd name="connsiteY8" fmla="*/ 111318 h 218661"/>
              <a:gd name="connsiteX9" fmla="*/ 1093305 w 2973788"/>
              <a:gd name="connsiteY9" fmla="*/ 15902 h 218661"/>
              <a:gd name="connsiteX10" fmla="*/ 1069451 w 2973788"/>
              <a:gd name="connsiteY10" fmla="*/ 3976 h 218661"/>
              <a:gd name="connsiteX11" fmla="*/ 576470 w 2973788"/>
              <a:gd name="connsiteY11" fmla="*/ 0 h 218661"/>
              <a:gd name="connsiteX12" fmla="*/ 536713 w 2973788"/>
              <a:gd name="connsiteY12" fmla="*/ 31805 h 218661"/>
              <a:gd name="connsiteX13" fmla="*/ 489006 w 2973788"/>
              <a:gd name="connsiteY13" fmla="*/ 55659 h 218661"/>
              <a:gd name="connsiteX14" fmla="*/ 0 w 2973788"/>
              <a:gd name="connsiteY14" fmla="*/ 59635 h 218661"/>
              <a:gd name="connsiteX0" fmla="*/ 2484782 w 2484782"/>
              <a:gd name="connsiteY0" fmla="*/ 198782 h 218661"/>
              <a:gd name="connsiteX1" fmla="*/ 2007704 w 2484782"/>
              <a:gd name="connsiteY1" fmla="*/ 214685 h 218661"/>
              <a:gd name="connsiteX2" fmla="*/ 1832775 w 2484782"/>
              <a:gd name="connsiteY2" fmla="*/ 218661 h 218661"/>
              <a:gd name="connsiteX3" fmla="*/ 1737360 w 2484782"/>
              <a:gd name="connsiteY3" fmla="*/ 190831 h 218661"/>
              <a:gd name="connsiteX4" fmla="*/ 1514723 w 2484782"/>
              <a:gd name="connsiteY4" fmla="*/ 198782 h 218661"/>
              <a:gd name="connsiteX5" fmla="*/ 783203 w 2484782"/>
              <a:gd name="connsiteY5" fmla="*/ 202758 h 218661"/>
              <a:gd name="connsiteX6" fmla="*/ 727544 w 2484782"/>
              <a:gd name="connsiteY6" fmla="*/ 202758 h 218661"/>
              <a:gd name="connsiteX7" fmla="*/ 703690 w 2484782"/>
              <a:gd name="connsiteY7" fmla="*/ 151075 h 218661"/>
              <a:gd name="connsiteX8" fmla="*/ 663933 w 2484782"/>
              <a:gd name="connsiteY8" fmla="*/ 111318 h 218661"/>
              <a:gd name="connsiteX9" fmla="*/ 604299 w 2484782"/>
              <a:gd name="connsiteY9" fmla="*/ 15902 h 218661"/>
              <a:gd name="connsiteX10" fmla="*/ 580445 w 2484782"/>
              <a:gd name="connsiteY10" fmla="*/ 3976 h 218661"/>
              <a:gd name="connsiteX11" fmla="*/ 87464 w 2484782"/>
              <a:gd name="connsiteY11" fmla="*/ 0 h 218661"/>
              <a:gd name="connsiteX12" fmla="*/ 47707 w 2484782"/>
              <a:gd name="connsiteY12" fmla="*/ 31805 h 218661"/>
              <a:gd name="connsiteX13" fmla="*/ 0 w 2484782"/>
              <a:gd name="connsiteY13" fmla="*/ 55659 h 218661"/>
              <a:gd name="connsiteX0" fmla="*/ 2437075 w 2437075"/>
              <a:gd name="connsiteY0" fmla="*/ 198782 h 218661"/>
              <a:gd name="connsiteX1" fmla="*/ 1959997 w 2437075"/>
              <a:gd name="connsiteY1" fmla="*/ 214685 h 218661"/>
              <a:gd name="connsiteX2" fmla="*/ 1785068 w 2437075"/>
              <a:gd name="connsiteY2" fmla="*/ 218661 h 218661"/>
              <a:gd name="connsiteX3" fmla="*/ 1689653 w 2437075"/>
              <a:gd name="connsiteY3" fmla="*/ 190831 h 218661"/>
              <a:gd name="connsiteX4" fmla="*/ 1467016 w 2437075"/>
              <a:gd name="connsiteY4" fmla="*/ 198782 h 218661"/>
              <a:gd name="connsiteX5" fmla="*/ 735496 w 2437075"/>
              <a:gd name="connsiteY5" fmla="*/ 202758 h 218661"/>
              <a:gd name="connsiteX6" fmla="*/ 679837 w 2437075"/>
              <a:gd name="connsiteY6" fmla="*/ 202758 h 218661"/>
              <a:gd name="connsiteX7" fmla="*/ 655983 w 2437075"/>
              <a:gd name="connsiteY7" fmla="*/ 151075 h 218661"/>
              <a:gd name="connsiteX8" fmla="*/ 616226 w 2437075"/>
              <a:gd name="connsiteY8" fmla="*/ 111318 h 218661"/>
              <a:gd name="connsiteX9" fmla="*/ 556592 w 2437075"/>
              <a:gd name="connsiteY9" fmla="*/ 15902 h 218661"/>
              <a:gd name="connsiteX10" fmla="*/ 532738 w 2437075"/>
              <a:gd name="connsiteY10" fmla="*/ 3976 h 218661"/>
              <a:gd name="connsiteX11" fmla="*/ 39757 w 2437075"/>
              <a:gd name="connsiteY11" fmla="*/ 0 h 218661"/>
              <a:gd name="connsiteX12" fmla="*/ 0 w 2437075"/>
              <a:gd name="connsiteY12" fmla="*/ 31805 h 218661"/>
              <a:gd name="connsiteX0" fmla="*/ 2437075 w 2437075"/>
              <a:gd name="connsiteY0" fmla="*/ 198782 h 218661"/>
              <a:gd name="connsiteX1" fmla="*/ 1959997 w 2437075"/>
              <a:gd name="connsiteY1" fmla="*/ 214685 h 218661"/>
              <a:gd name="connsiteX2" fmla="*/ 1785068 w 2437075"/>
              <a:gd name="connsiteY2" fmla="*/ 218661 h 218661"/>
              <a:gd name="connsiteX3" fmla="*/ 1689653 w 2437075"/>
              <a:gd name="connsiteY3" fmla="*/ 190831 h 218661"/>
              <a:gd name="connsiteX4" fmla="*/ 1467016 w 2437075"/>
              <a:gd name="connsiteY4" fmla="*/ 198782 h 218661"/>
              <a:gd name="connsiteX5" fmla="*/ 735496 w 2437075"/>
              <a:gd name="connsiteY5" fmla="*/ 202758 h 218661"/>
              <a:gd name="connsiteX6" fmla="*/ 679837 w 2437075"/>
              <a:gd name="connsiteY6" fmla="*/ 202758 h 218661"/>
              <a:gd name="connsiteX7" fmla="*/ 655983 w 2437075"/>
              <a:gd name="connsiteY7" fmla="*/ 151075 h 218661"/>
              <a:gd name="connsiteX8" fmla="*/ 616226 w 2437075"/>
              <a:gd name="connsiteY8" fmla="*/ 111318 h 218661"/>
              <a:gd name="connsiteX9" fmla="*/ 556592 w 2437075"/>
              <a:gd name="connsiteY9" fmla="*/ 15902 h 218661"/>
              <a:gd name="connsiteX10" fmla="*/ 532738 w 2437075"/>
              <a:gd name="connsiteY10" fmla="*/ 3976 h 218661"/>
              <a:gd name="connsiteX11" fmla="*/ 39757 w 2437075"/>
              <a:gd name="connsiteY11" fmla="*/ 0 h 218661"/>
              <a:gd name="connsiteX12" fmla="*/ 0 w 2437075"/>
              <a:gd name="connsiteY12" fmla="*/ 31805 h 218661"/>
              <a:gd name="connsiteX0" fmla="*/ 2397318 w 2397318"/>
              <a:gd name="connsiteY0" fmla="*/ 198782 h 218661"/>
              <a:gd name="connsiteX1" fmla="*/ 1920240 w 2397318"/>
              <a:gd name="connsiteY1" fmla="*/ 214685 h 218661"/>
              <a:gd name="connsiteX2" fmla="*/ 1745311 w 2397318"/>
              <a:gd name="connsiteY2" fmla="*/ 218661 h 218661"/>
              <a:gd name="connsiteX3" fmla="*/ 1649896 w 2397318"/>
              <a:gd name="connsiteY3" fmla="*/ 190831 h 218661"/>
              <a:gd name="connsiteX4" fmla="*/ 1427259 w 2397318"/>
              <a:gd name="connsiteY4" fmla="*/ 198782 h 218661"/>
              <a:gd name="connsiteX5" fmla="*/ 695739 w 2397318"/>
              <a:gd name="connsiteY5" fmla="*/ 202758 h 218661"/>
              <a:gd name="connsiteX6" fmla="*/ 640080 w 2397318"/>
              <a:gd name="connsiteY6" fmla="*/ 202758 h 218661"/>
              <a:gd name="connsiteX7" fmla="*/ 616226 w 2397318"/>
              <a:gd name="connsiteY7" fmla="*/ 151075 h 218661"/>
              <a:gd name="connsiteX8" fmla="*/ 576469 w 2397318"/>
              <a:gd name="connsiteY8" fmla="*/ 111318 h 218661"/>
              <a:gd name="connsiteX9" fmla="*/ 516835 w 2397318"/>
              <a:gd name="connsiteY9" fmla="*/ 15902 h 218661"/>
              <a:gd name="connsiteX10" fmla="*/ 492981 w 2397318"/>
              <a:gd name="connsiteY10" fmla="*/ 3976 h 218661"/>
              <a:gd name="connsiteX11" fmla="*/ 0 w 2397318"/>
              <a:gd name="connsiteY11" fmla="*/ 0 h 218661"/>
              <a:gd name="connsiteX0" fmla="*/ 1920240 w 1920240"/>
              <a:gd name="connsiteY0" fmla="*/ 214685 h 218661"/>
              <a:gd name="connsiteX1" fmla="*/ 1745311 w 1920240"/>
              <a:gd name="connsiteY1" fmla="*/ 218661 h 218661"/>
              <a:gd name="connsiteX2" fmla="*/ 1649896 w 1920240"/>
              <a:gd name="connsiteY2" fmla="*/ 190831 h 218661"/>
              <a:gd name="connsiteX3" fmla="*/ 1427259 w 1920240"/>
              <a:gd name="connsiteY3" fmla="*/ 198782 h 218661"/>
              <a:gd name="connsiteX4" fmla="*/ 695739 w 1920240"/>
              <a:gd name="connsiteY4" fmla="*/ 202758 h 218661"/>
              <a:gd name="connsiteX5" fmla="*/ 640080 w 1920240"/>
              <a:gd name="connsiteY5" fmla="*/ 202758 h 218661"/>
              <a:gd name="connsiteX6" fmla="*/ 616226 w 1920240"/>
              <a:gd name="connsiteY6" fmla="*/ 151075 h 218661"/>
              <a:gd name="connsiteX7" fmla="*/ 576469 w 1920240"/>
              <a:gd name="connsiteY7" fmla="*/ 111318 h 218661"/>
              <a:gd name="connsiteX8" fmla="*/ 516835 w 1920240"/>
              <a:gd name="connsiteY8" fmla="*/ 15902 h 218661"/>
              <a:gd name="connsiteX9" fmla="*/ 492981 w 1920240"/>
              <a:gd name="connsiteY9" fmla="*/ 3976 h 218661"/>
              <a:gd name="connsiteX10" fmla="*/ 0 w 1920240"/>
              <a:gd name="connsiteY10" fmla="*/ 0 h 218661"/>
              <a:gd name="connsiteX0" fmla="*/ 1745311 w 1745311"/>
              <a:gd name="connsiteY0" fmla="*/ 218661 h 218661"/>
              <a:gd name="connsiteX1" fmla="*/ 1649896 w 1745311"/>
              <a:gd name="connsiteY1" fmla="*/ 190831 h 218661"/>
              <a:gd name="connsiteX2" fmla="*/ 1427259 w 1745311"/>
              <a:gd name="connsiteY2" fmla="*/ 198782 h 218661"/>
              <a:gd name="connsiteX3" fmla="*/ 695739 w 1745311"/>
              <a:gd name="connsiteY3" fmla="*/ 202758 h 218661"/>
              <a:gd name="connsiteX4" fmla="*/ 640080 w 1745311"/>
              <a:gd name="connsiteY4" fmla="*/ 202758 h 218661"/>
              <a:gd name="connsiteX5" fmla="*/ 616226 w 1745311"/>
              <a:gd name="connsiteY5" fmla="*/ 151075 h 218661"/>
              <a:gd name="connsiteX6" fmla="*/ 576469 w 1745311"/>
              <a:gd name="connsiteY6" fmla="*/ 111318 h 218661"/>
              <a:gd name="connsiteX7" fmla="*/ 516835 w 1745311"/>
              <a:gd name="connsiteY7" fmla="*/ 15902 h 218661"/>
              <a:gd name="connsiteX8" fmla="*/ 492981 w 1745311"/>
              <a:gd name="connsiteY8" fmla="*/ 3976 h 218661"/>
              <a:gd name="connsiteX9" fmla="*/ 0 w 1745311"/>
              <a:gd name="connsiteY9" fmla="*/ 0 h 218661"/>
              <a:gd name="connsiteX0" fmla="*/ 1649896 w 1649896"/>
              <a:gd name="connsiteY0" fmla="*/ 190831 h 202758"/>
              <a:gd name="connsiteX1" fmla="*/ 1427259 w 1649896"/>
              <a:gd name="connsiteY1" fmla="*/ 198782 h 202758"/>
              <a:gd name="connsiteX2" fmla="*/ 695739 w 1649896"/>
              <a:gd name="connsiteY2" fmla="*/ 202758 h 202758"/>
              <a:gd name="connsiteX3" fmla="*/ 640080 w 1649896"/>
              <a:gd name="connsiteY3" fmla="*/ 202758 h 202758"/>
              <a:gd name="connsiteX4" fmla="*/ 616226 w 1649896"/>
              <a:gd name="connsiteY4" fmla="*/ 151075 h 202758"/>
              <a:gd name="connsiteX5" fmla="*/ 576469 w 1649896"/>
              <a:gd name="connsiteY5" fmla="*/ 111318 h 202758"/>
              <a:gd name="connsiteX6" fmla="*/ 516835 w 1649896"/>
              <a:gd name="connsiteY6" fmla="*/ 15902 h 202758"/>
              <a:gd name="connsiteX7" fmla="*/ 492981 w 1649896"/>
              <a:gd name="connsiteY7" fmla="*/ 3976 h 202758"/>
              <a:gd name="connsiteX8" fmla="*/ 0 w 1649896"/>
              <a:gd name="connsiteY8" fmla="*/ 0 h 202758"/>
              <a:gd name="connsiteX0" fmla="*/ 1427259 w 1427259"/>
              <a:gd name="connsiteY0" fmla="*/ 198782 h 202758"/>
              <a:gd name="connsiteX1" fmla="*/ 695739 w 1427259"/>
              <a:gd name="connsiteY1" fmla="*/ 202758 h 202758"/>
              <a:gd name="connsiteX2" fmla="*/ 640080 w 1427259"/>
              <a:gd name="connsiteY2" fmla="*/ 202758 h 202758"/>
              <a:gd name="connsiteX3" fmla="*/ 616226 w 1427259"/>
              <a:gd name="connsiteY3" fmla="*/ 151075 h 202758"/>
              <a:gd name="connsiteX4" fmla="*/ 576469 w 1427259"/>
              <a:gd name="connsiteY4" fmla="*/ 111318 h 202758"/>
              <a:gd name="connsiteX5" fmla="*/ 516835 w 1427259"/>
              <a:gd name="connsiteY5" fmla="*/ 15902 h 202758"/>
              <a:gd name="connsiteX6" fmla="*/ 492981 w 1427259"/>
              <a:gd name="connsiteY6" fmla="*/ 3976 h 202758"/>
              <a:gd name="connsiteX7" fmla="*/ 0 w 1427259"/>
              <a:gd name="connsiteY7" fmla="*/ 0 h 202758"/>
              <a:gd name="connsiteX0" fmla="*/ 1087751 w 1087751"/>
              <a:gd name="connsiteY0" fmla="*/ 198782 h 202758"/>
              <a:gd name="connsiteX1" fmla="*/ 695739 w 1087751"/>
              <a:gd name="connsiteY1" fmla="*/ 202758 h 202758"/>
              <a:gd name="connsiteX2" fmla="*/ 640080 w 1087751"/>
              <a:gd name="connsiteY2" fmla="*/ 202758 h 202758"/>
              <a:gd name="connsiteX3" fmla="*/ 616226 w 1087751"/>
              <a:gd name="connsiteY3" fmla="*/ 151075 h 202758"/>
              <a:gd name="connsiteX4" fmla="*/ 576469 w 1087751"/>
              <a:gd name="connsiteY4" fmla="*/ 111318 h 202758"/>
              <a:gd name="connsiteX5" fmla="*/ 516835 w 1087751"/>
              <a:gd name="connsiteY5" fmla="*/ 15902 h 202758"/>
              <a:gd name="connsiteX6" fmla="*/ 492981 w 1087751"/>
              <a:gd name="connsiteY6" fmla="*/ 3976 h 202758"/>
              <a:gd name="connsiteX7" fmla="*/ 0 w 1087751"/>
              <a:gd name="connsiteY7" fmla="*/ 0 h 2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751" h="202758">
                <a:moveTo>
                  <a:pt x="1087751" y="198782"/>
                </a:moveTo>
                <a:lnTo>
                  <a:pt x="695739" y="202758"/>
                </a:lnTo>
                <a:lnTo>
                  <a:pt x="640080" y="202758"/>
                </a:lnTo>
                <a:lnTo>
                  <a:pt x="616226" y="151075"/>
                </a:lnTo>
                <a:lnTo>
                  <a:pt x="576469" y="111318"/>
                </a:lnTo>
                <a:lnTo>
                  <a:pt x="516835" y="15902"/>
                </a:lnTo>
                <a:lnTo>
                  <a:pt x="492981" y="3976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1006940" y="2549696"/>
            <a:ext cx="7413276" cy="1633135"/>
          </a:xfrm>
          <a:custGeom>
            <a:avLst/>
            <a:gdLst>
              <a:gd name="connsiteX0" fmla="*/ 5392616 w 5392616"/>
              <a:gd name="connsiteY0" fmla="*/ 1203570 h 1211385"/>
              <a:gd name="connsiteX1" fmla="*/ 5322277 w 5392616"/>
              <a:gd name="connsiteY1" fmla="*/ 1211385 h 1211385"/>
              <a:gd name="connsiteX2" fmla="*/ 5220677 w 5392616"/>
              <a:gd name="connsiteY2" fmla="*/ 1055077 h 1211385"/>
              <a:gd name="connsiteX3" fmla="*/ 5134708 w 5392616"/>
              <a:gd name="connsiteY3" fmla="*/ 1023816 h 1211385"/>
              <a:gd name="connsiteX4" fmla="*/ 4954954 w 5392616"/>
              <a:gd name="connsiteY4" fmla="*/ 945662 h 1211385"/>
              <a:gd name="connsiteX5" fmla="*/ 4743939 w 5392616"/>
              <a:gd name="connsiteY5" fmla="*/ 1000370 h 1211385"/>
              <a:gd name="connsiteX6" fmla="*/ 4439139 w 5392616"/>
              <a:gd name="connsiteY6" fmla="*/ 883139 h 1211385"/>
              <a:gd name="connsiteX7" fmla="*/ 4314093 w 5392616"/>
              <a:gd name="connsiteY7" fmla="*/ 851877 h 1211385"/>
              <a:gd name="connsiteX8" fmla="*/ 4220308 w 5392616"/>
              <a:gd name="connsiteY8" fmla="*/ 828431 h 1211385"/>
              <a:gd name="connsiteX9" fmla="*/ 3876431 w 5392616"/>
              <a:gd name="connsiteY9" fmla="*/ 820616 h 1211385"/>
              <a:gd name="connsiteX10" fmla="*/ 3696677 w 5392616"/>
              <a:gd name="connsiteY10" fmla="*/ 828431 h 1211385"/>
              <a:gd name="connsiteX11" fmla="*/ 3399693 w 5392616"/>
              <a:gd name="connsiteY11" fmla="*/ 828431 h 1211385"/>
              <a:gd name="connsiteX12" fmla="*/ 3235570 w 5392616"/>
              <a:gd name="connsiteY12" fmla="*/ 804985 h 1211385"/>
              <a:gd name="connsiteX13" fmla="*/ 3126154 w 5392616"/>
              <a:gd name="connsiteY13" fmla="*/ 765908 h 1211385"/>
              <a:gd name="connsiteX14" fmla="*/ 3032370 w 5392616"/>
              <a:gd name="connsiteY14" fmla="*/ 687754 h 1211385"/>
              <a:gd name="connsiteX15" fmla="*/ 2977662 w 5392616"/>
              <a:gd name="connsiteY15" fmla="*/ 640862 h 1211385"/>
              <a:gd name="connsiteX16" fmla="*/ 2829170 w 5392616"/>
              <a:gd name="connsiteY16" fmla="*/ 547077 h 1211385"/>
              <a:gd name="connsiteX17" fmla="*/ 2758831 w 5392616"/>
              <a:gd name="connsiteY17" fmla="*/ 508000 h 1211385"/>
              <a:gd name="connsiteX18" fmla="*/ 2633785 w 5392616"/>
              <a:gd name="connsiteY18" fmla="*/ 468923 h 1211385"/>
              <a:gd name="connsiteX19" fmla="*/ 2313354 w 5392616"/>
              <a:gd name="connsiteY19" fmla="*/ 484554 h 1211385"/>
              <a:gd name="connsiteX20" fmla="*/ 1875693 w 5392616"/>
              <a:gd name="connsiteY20" fmla="*/ 484554 h 1211385"/>
              <a:gd name="connsiteX21" fmla="*/ 1805354 w 5392616"/>
              <a:gd name="connsiteY21" fmla="*/ 484554 h 1211385"/>
              <a:gd name="connsiteX22" fmla="*/ 1719385 w 5392616"/>
              <a:gd name="connsiteY22" fmla="*/ 508000 h 1211385"/>
              <a:gd name="connsiteX23" fmla="*/ 1649047 w 5392616"/>
              <a:gd name="connsiteY23" fmla="*/ 508000 h 1211385"/>
              <a:gd name="connsiteX24" fmla="*/ 1570893 w 5392616"/>
              <a:gd name="connsiteY24" fmla="*/ 492370 h 1211385"/>
              <a:gd name="connsiteX25" fmla="*/ 1461477 w 5392616"/>
              <a:gd name="connsiteY25" fmla="*/ 390770 h 1211385"/>
              <a:gd name="connsiteX26" fmla="*/ 1383323 w 5392616"/>
              <a:gd name="connsiteY26" fmla="*/ 375139 h 1211385"/>
              <a:gd name="connsiteX27" fmla="*/ 1281723 w 5392616"/>
              <a:gd name="connsiteY27" fmla="*/ 375139 h 1211385"/>
              <a:gd name="connsiteX28" fmla="*/ 976923 w 5392616"/>
              <a:gd name="connsiteY28" fmla="*/ 390770 h 1211385"/>
              <a:gd name="connsiteX29" fmla="*/ 797170 w 5392616"/>
              <a:gd name="connsiteY29" fmla="*/ 382954 h 1211385"/>
              <a:gd name="connsiteX30" fmla="*/ 726831 w 5392616"/>
              <a:gd name="connsiteY30" fmla="*/ 390770 h 1211385"/>
              <a:gd name="connsiteX31" fmla="*/ 695570 w 5392616"/>
              <a:gd name="connsiteY31" fmla="*/ 398585 h 1211385"/>
              <a:gd name="connsiteX32" fmla="*/ 562708 w 5392616"/>
              <a:gd name="connsiteY32" fmla="*/ 390770 h 1211385"/>
              <a:gd name="connsiteX33" fmla="*/ 328247 w 5392616"/>
              <a:gd name="connsiteY33" fmla="*/ 390770 h 1211385"/>
              <a:gd name="connsiteX34" fmla="*/ 195385 w 5392616"/>
              <a:gd name="connsiteY34" fmla="*/ 390770 h 1211385"/>
              <a:gd name="connsiteX35" fmla="*/ 148493 w 5392616"/>
              <a:gd name="connsiteY35" fmla="*/ 390770 h 1211385"/>
              <a:gd name="connsiteX36" fmla="*/ 78154 w 5392616"/>
              <a:gd name="connsiteY36" fmla="*/ 429846 h 1211385"/>
              <a:gd name="connsiteX37" fmla="*/ 46893 w 5392616"/>
              <a:gd name="connsiteY37" fmla="*/ 367323 h 1211385"/>
              <a:gd name="connsiteX38" fmla="*/ 7816 w 5392616"/>
              <a:gd name="connsiteY38" fmla="*/ 273539 h 1211385"/>
              <a:gd name="connsiteX39" fmla="*/ 0 w 5392616"/>
              <a:gd name="connsiteY39" fmla="*/ 132862 h 1211385"/>
              <a:gd name="connsiteX40" fmla="*/ 23447 w 5392616"/>
              <a:gd name="connsiteY40" fmla="*/ 0 h 121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92616" h="1211385">
                <a:moveTo>
                  <a:pt x="5392616" y="1203570"/>
                </a:moveTo>
                <a:lnTo>
                  <a:pt x="5322277" y="1211385"/>
                </a:lnTo>
                <a:lnTo>
                  <a:pt x="5220677" y="1055077"/>
                </a:lnTo>
                <a:lnTo>
                  <a:pt x="5134708" y="1023816"/>
                </a:lnTo>
                <a:lnTo>
                  <a:pt x="4954954" y="945662"/>
                </a:lnTo>
                <a:lnTo>
                  <a:pt x="4743939" y="1000370"/>
                </a:lnTo>
                <a:lnTo>
                  <a:pt x="4439139" y="883139"/>
                </a:lnTo>
                <a:lnTo>
                  <a:pt x="4314093" y="851877"/>
                </a:lnTo>
                <a:lnTo>
                  <a:pt x="4220308" y="828431"/>
                </a:lnTo>
                <a:lnTo>
                  <a:pt x="3876431" y="820616"/>
                </a:lnTo>
                <a:lnTo>
                  <a:pt x="3696677" y="828431"/>
                </a:lnTo>
                <a:lnTo>
                  <a:pt x="3399693" y="828431"/>
                </a:lnTo>
                <a:lnTo>
                  <a:pt x="3235570" y="804985"/>
                </a:lnTo>
                <a:lnTo>
                  <a:pt x="3126154" y="765908"/>
                </a:lnTo>
                <a:lnTo>
                  <a:pt x="3032370" y="687754"/>
                </a:lnTo>
                <a:lnTo>
                  <a:pt x="2977662" y="640862"/>
                </a:lnTo>
                <a:lnTo>
                  <a:pt x="2829170" y="547077"/>
                </a:lnTo>
                <a:lnTo>
                  <a:pt x="2758831" y="508000"/>
                </a:lnTo>
                <a:lnTo>
                  <a:pt x="2633785" y="468923"/>
                </a:lnTo>
                <a:lnTo>
                  <a:pt x="2313354" y="484554"/>
                </a:lnTo>
                <a:lnTo>
                  <a:pt x="1875693" y="484554"/>
                </a:lnTo>
                <a:lnTo>
                  <a:pt x="1805354" y="484554"/>
                </a:lnTo>
                <a:lnTo>
                  <a:pt x="1719385" y="508000"/>
                </a:lnTo>
                <a:lnTo>
                  <a:pt x="1649047" y="508000"/>
                </a:lnTo>
                <a:lnTo>
                  <a:pt x="1570893" y="492370"/>
                </a:lnTo>
                <a:lnTo>
                  <a:pt x="1461477" y="390770"/>
                </a:lnTo>
                <a:lnTo>
                  <a:pt x="1383323" y="375139"/>
                </a:lnTo>
                <a:lnTo>
                  <a:pt x="1281723" y="375139"/>
                </a:lnTo>
                <a:lnTo>
                  <a:pt x="976923" y="390770"/>
                </a:lnTo>
                <a:lnTo>
                  <a:pt x="797170" y="382954"/>
                </a:lnTo>
                <a:lnTo>
                  <a:pt x="726831" y="390770"/>
                </a:lnTo>
                <a:lnTo>
                  <a:pt x="695570" y="398585"/>
                </a:lnTo>
                <a:lnTo>
                  <a:pt x="562708" y="390770"/>
                </a:lnTo>
                <a:lnTo>
                  <a:pt x="328247" y="390770"/>
                </a:lnTo>
                <a:lnTo>
                  <a:pt x="195385" y="390770"/>
                </a:lnTo>
                <a:lnTo>
                  <a:pt x="148493" y="390770"/>
                </a:lnTo>
                <a:lnTo>
                  <a:pt x="78154" y="429846"/>
                </a:lnTo>
                <a:lnTo>
                  <a:pt x="46893" y="367323"/>
                </a:lnTo>
                <a:lnTo>
                  <a:pt x="7816" y="273539"/>
                </a:lnTo>
                <a:lnTo>
                  <a:pt x="0" y="132862"/>
                </a:lnTo>
                <a:lnTo>
                  <a:pt x="23447" y="0"/>
                </a:lnTo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1002924" y="2546352"/>
            <a:ext cx="7413276" cy="1633135"/>
          </a:xfrm>
          <a:custGeom>
            <a:avLst/>
            <a:gdLst>
              <a:gd name="connsiteX0" fmla="*/ 5392616 w 5392616"/>
              <a:gd name="connsiteY0" fmla="*/ 1203570 h 1211385"/>
              <a:gd name="connsiteX1" fmla="*/ 5322277 w 5392616"/>
              <a:gd name="connsiteY1" fmla="*/ 1211385 h 1211385"/>
              <a:gd name="connsiteX2" fmla="*/ 5220677 w 5392616"/>
              <a:gd name="connsiteY2" fmla="*/ 1055077 h 1211385"/>
              <a:gd name="connsiteX3" fmla="*/ 5134708 w 5392616"/>
              <a:gd name="connsiteY3" fmla="*/ 1023816 h 1211385"/>
              <a:gd name="connsiteX4" fmla="*/ 4954954 w 5392616"/>
              <a:gd name="connsiteY4" fmla="*/ 945662 h 1211385"/>
              <a:gd name="connsiteX5" fmla="*/ 4743939 w 5392616"/>
              <a:gd name="connsiteY5" fmla="*/ 1000370 h 1211385"/>
              <a:gd name="connsiteX6" fmla="*/ 4439139 w 5392616"/>
              <a:gd name="connsiteY6" fmla="*/ 883139 h 1211385"/>
              <a:gd name="connsiteX7" fmla="*/ 4314093 w 5392616"/>
              <a:gd name="connsiteY7" fmla="*/ 851877 h 1211385"/>
              <a:gd name="connsiteX8" fmla="*/ 4220308 w 5392616"/>
              <a:gd name="connsiteY8" fmla="*/ 828431 h 1211385"/>
              <a:gd name="connsiteX9" fmla="*/ 3876431 w 5392616"/>
              <a:gd name="connsiteY9" fmla="*/ 820616 h 1211385"/>
              <a:gd name="connsiteX10" fmla="*/ 3696677 w 5392616"/>
              <a:gd name="connsiteY10" fmla="*/ 828431 h 1211385"/>
              <a:gd name="connsiteX11" fmla="*/ 3399693 w 5392616"/>
              <a:gd name="connsiteY11" fmla="*/ 828431 h 1211385"/>
              <a:gd name="connsiteX12" fmla="*/ 3235570 w 5392616"/>
              <a:gd name="connsiteY12" fmla="*/ 804985 h 1211385"/>
              <a:gd name="connsiteX13" fmla="*/ 3126154 w 5392616"/>
              <a:gd name="connsiteY13" fmla="*/ 765908 h 1211385"/>
              <a:gd name="connsiteX14" fmla="*/ 3032370 w 5392616"/>
              <a:gd name="connsiteY14" fmla="*/ 687754 h 1211385"/>
              <a:gd name="connsiteX15" fmla="*/ 2977662 w 5392616"/>
              <a:gd name="connsiteY15" fmla="*/ 640862 h 1211385"/>
              <a:gd name="connsiteX16" fmla="*/ 2829170 w 5392616"/>
              <a:gd name="connsiteY16" fmla="*/ 547077 h 1211385"/>
              <a:gd name="connsiteX17" fmla="*/ 2758831 w 5392616"/>
              <a:gd name="connsiteY17" fmla="*/ 508000 h 1211385"/>
              <a:gd name="connsiteX18" fmla="*/ 2633785 w 5392616"/>
              <a:gd name="connsiteY18" fmla="*/ 468923 h 1211385"/>
              <a:gd name="connsiteX19" fmla="*/ 2313354 w 5392616"/>
              <a:gd name="connsiteY19" fmla="*/ 484554 h 1211385"/>
              <a:gd name="connsiteX20" fmla="*/ 1875693 w 5392616"/>
              <a:gd name="connsiteY20" fmla="*/ 484554 h 1211385"/>
              <a:gd name="connsiteX21" fmla="*/ 1805354 w 5392616"/>
              <a:gd name="connsiteY21" fmla="*/ 484554 h 1211385"/>
              <a:gd name="connsiteX22" fmla="*/ 1719385 w 5392616"/>
              <a:gd name="connsiteY22" fmla="*/ 508000 h 1211385"/>
              <a:gd name="connsiteX23" fmla="*/ 1649047 w 5392616"/>
              <a:gd name="connsiteY23" fmla="*/ 508000 h 1211385"/>
              <a:gd name="connsiteX24" fmla="*/ 1570893 w 5392616"/>
              <a:gd name="connsiteY24" fmla="*/ 492370 h 1211385"/>
              <a:gd name="connsiteX25" fmla="*/ 1461477 w 5392616"/>
              <a:gd name="connsiteY25" fmla="*/ 390770 h 1211385"/>
              <a:gd name="connsiteX26" fmla="*/ 1383323 w 5392616"/>
              <a:gd name="connsiteY26" fmla="*/ 375139 h 1211385"/>
              <a:gd name="connsiteX27" fmla="*/ 1281723 w 5392616"/>
              <a:gd name="connsiteY27" fmla="*/ 375139 h 1211385"/>
              <a:gd name="connsiteX28" fmla="*/ 976923 w 5392616"/>
              <a:gd name="connsiteY28" fmla="*/ 390770 h 1211385"/>
              <a:gd name="connsiteX29" fmla="*/ 797170 w 5392616"/>
              <a:gd name="connsiteY29" fmla="*/ 382954 h 1211385"/>
              <a:gd name="connsiteX30" fmla="*/ 726831 w 5392616"/>
              <a:gd name="connsiteY30" fmla="*/ 390770 h 1211385"/>
              <a:gd name="connsiteX31" fmla="*/ 695570 w 5392616"/>
              <a:gd name="connsiteY31" fmla="*/ 398585 h 1211385"/>
              <a:gd name="connsiteX32" fmla="*/ 562708 w 5392616"/>
              <a:gd name="connsiteY32" fmla="*/ 390770 h 1211385"/>
              <a:gd name="connsiteX33" fmla="*/ 328247 w 5392616"/>
              <a:gd name="connsiteY33" fmla="*/ 390770 h 1211385"/>
              <a:gd name="connsiteX34" fmla="*/ 195385 w 5392616"/>
              <a:gd name="connsiteY34" fmla="*/ 390770 h 1211385"/>
              <a:gd name="connsiteX35" fmla="*/ 148493 w 5392616"/>
              <a:gd name="connsiteY35" fmla="*/ 390770 h 1211385"/>
              <a:gd name="connsiteX36" fmla="*/ 78154 w 5392616"/>
              <a:gd name="connsiteY36" fmla="*/ 429846 h 1211385"/>
              <a:gd name="connsiteX37" fmla="*/ 46893 w 5392616"/>
              <a:gd name="connsiteY37" fmla="*/ 367323 h 1211385"/>
              <a:gd name="connsiteX38" fmla="*/ 7816 w 5392616"/>
              <a:gd name="connsiteY38" fmla="*/ 273539 h 1211385"/>
              <a:gd name="connsiteX39" fmla="*/ 0 w 5392616"/>
              <a:gd name="connsiteY39" fmla="*/ 132862 h 1211385"/>
              <a:gd name="connsiteX40" fmla="*/ 23447 w 5392616"/>
              <a:gd name="connsiteY40" fmla="*/ 0 h 121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92616" h="1211385">
                <a:moveTo>
                  <a:pt x="5392616" y="1203570"/>
                </a:moveTo>
                <a:lnTo>
                  <a:pt x="5322277" y="1211385"/>
                </a:lnTo>
                <a:lnTo>
                  <a:pt x="5220677" y="1055077"/>
                </a:lnTo>
                <a:lnTo>
                  <a:pt x="5134708" y="1023816"/>
                </a:lnTo>
                <a:lnTo>
                  <a:pt x="4954954" y="945662"/>
                </a:lnTo>
                <a:lnTo>
                  <a:pt x="4743939" y="1000370"/>
                </a:lnTo>
                <a:lnTo>
                  <a:pt x="4439139" y="883139"/>
                </a:lnTo>
                <a:lnTo>
                  <a:pt x="4314093" y="851877"/>
                </a:lnTo>
                <a:lnTo>
                  <a:pt x="4220308" y="828431"/>
                </a:lnTo>
                <a:lnTo>
                  <a:pt x="3876431" y="820616"/>
                </a:lnTo>
                <a:lnTo>
                  <a:pt x="3696677" y="828431"/>
                </a:lnTo>
                <a:lnTo>
                  <a:pt x="3399693" y="828431"/>
                </a:lnTo>
                <a:lnTo>
                  <a:pt x="3235570" y="804985"/>
                </a:lnTo>
                <a:lnTo>
                  <a:pt x="3126154" y="765908"/>
                </a:lnTo>
                <a:lnTo>
                  <a:pt x="3032370" y="687754"/>
                </a:lnTo>
                <a:lnTo>
                  <a:pt x="2977662" y="640862"/>
                </a:lnTo>
                <a:lnTo>
                  <a:pt x="2829170" y="547077"/>
                </a:lnTo>
                <a:lnTo>
                  <a:pt x="2758831" y="508000"/>
                </a:lnTo>
                <a:lnTo>
                  <a:pt x="2633785" y="468923"/>
                </a:lnTo>
                <a:lnTo>
                  <a:pt x="2313354" y="484554"/>
                </a:lnTo>
                <a:lnTo>
                  <a:pt x="1875693" y="484554"/>
                </a:lnTo>
                <a:lnTo>
                  <a:pt x="1805354" y="484554"/>
                </a:lnTo>
                <a:lnTo>
                  <a:pt x="1719385" y="508000"/>
                </a:lnTo>
                <a:lnTo>
                  <a:pt x="1649047" y="508000"/>
                </a:lnTo>
                <a:lnTo>
                  <a:pt x="1570893" y="492370"/>
                </a:lnTo>
                <a:lnTo>
                  <a:pt x="1461477" y="390770"/>
                </a:lnTo>
                <a:lnTo>
                  <a:pt x="1383323" y="375139"/>
                </a:lnTo>
                <a:lnTo>
                  <a:pt x="1281723" y="375139"/>
                </a:lnTo>
                <a:lnTo>
                  <a:pt x="976923" y="390770"/>
                </a:lnTo>
                <a:lnTo>
                  <a:pt x="797170" y="382954"/>
                </a:lnTo>
                <a:lnTo>
                  <a:pt x="726831" y="390770"/>
                </a:lnTo>
                <a:lnTo>
                  <a:pt x="695570" y="398585"/>
                </a:lnTo>
                <a:lnTo>
                  <a:pt x="562708" y="390770"/>
                </a:lnTo>
                <a:lnTo>
                  <a:pt x="328247" y="390770"/>
                </a:lnTo>
                <a:lnTo>
                  <a:pt x="195385" y="390770"/>
                </a:lnTo>
                <a:lnTo>
                  <a:pt x="148493" y="390770"/>
                </a:lnTo>
                <a:lnTo>
                  <a:pt x="78154" y="429846"/>
                </a:lnTo>
                <a:lnTo>
                  <a:pt x="46893" y="367323"/>
                </a:lnTo>
                <a:lnTo>
                  <a:pt x="7816" y="273539"/>
                </a:lnTo>
                <a:lnTo>
                  <a:pt x="0" y="132862"/>
                </a:lnTo>
                <a:lnTo>
                  <a:pt x="23447" y="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4379" y="4814227"/>
            <a:ext cx="211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9761" y="4620158"/>
            <a:ext cx="3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  <a:cs typeface="+mn-cs"/>
              </a:rPr>
              <a:t>Simulated freeway ~18.5 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  <a:cs typeface="+mn-cs"/>
              </a:rPr>
              <a:t>Simulated arterial ~ 3.3 mi</a:t>
            </a:r>
            <a:endParaRPr lang="en-US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114379" y="5074577"/>
            <a:ext cx="21175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1: No incident</a:t>
            </a:r>
            <a:br>
              <a:rPr lang="en-US" dirty="0" smtClean="0"/>
            </a:br>
            <a:r>
              <a:rPr lang="en-US" dirty="0" smtClean="0"/>
              <a:t>“the Baseline”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41542" y="1995275"/>
            <a:ext cx="2505456" cy="652674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Freeway,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I210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westbound</a:t>
            </a:r>
          </a:p>
        </p:txBody>
      </p:sp>
      <p:sp>
        <p:nvSpPr>
          <p:cNvPr id="15" name="Oval 14"/>
          <p:cNvSpPr/>
          <p:nvPr/>
        </p:nvSpPr>
        <p:spPr>
          <a:xfrm>
            <a:off x="1733550" y="1995274"/>
            <a:ext cx="2508723" cy="652675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Arterial,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Huntington &amp; Colorado westbound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8437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837467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67525" y="5305425"/>
            <a:ext cx="1879473" cy="444056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May 22</a:t>
            </a:r>
            <a:r>
              <a:rPr lang="en-US" sz="1350" baseline="30000" dirty="0" smtClean="0">
                <a:solidFill>
                  <a:prstClr val="black"/>
                </a:solidFill>
              </a:rPr>
              <a:t>nd</a:t>
            </a:r>
            <a:r>
              <a:rPr lang="en-US" sz="1350" dirty="0" smtClean="0">
                <a:solidFill>
                  <a:prstClr val="black"/>
                </a:solidFill>
              </a:rPr>
              <a:t>, 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050" y="2774003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Baseline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1: No incident</a:t>
            </a:r>
            <a:br>
              <a:rPr lang="en-US" dirty="0" smtClean="0"/>
            </a:br>
            <a:r>
              <a:rPr lang="en-US" dirty="0" smtClean="0"/>
              <a:t>“the Baseline”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41542" y="1995275"/>
            <a:ext cx="2505456" cy="652674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Freeway,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I210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westbound</a:t>
            </a:r>
          </a:p>
        </p:txBody>
      </p:sp>
      <p:sp>
        <p:nvSpPr>
          <p:cNvPr id="15" name="Oval 14"/>
          <p:cNvSpPr/>
          <p:nvPr/>
        </p:nvSpPr>
        <p:spPr>
          <a:xfrm>
            <a:off x="1733550" y="1995274"/>
            <a:ext cx="2508723" cy="652675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Arterial,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Huntington &amp; Colorado westbound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8437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837467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67525" y="5305425"/>
            <a:ext cx="1879473" cy="444056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May 22</a:t>
            </a:r>
            <a:r>
              <a:rPr lang="en-US" sz="1350" baseline="30000" dirty="0" smtClean="0">
                <a:solidFill>
                  <a:prstClr val="black"/>
                </a:solidFill>
              </a:rPr>
              <a:t>nd</a:t>
            </a:r>
            <a:r>
              <a:rPr lang="en-US" sz="1350" dirty="0" smtClean="0">
                <a:solidFill>
                  <a:prstClr val="black"/>
                </a:solidFill>
              </a:rPr>
              <a:t>, 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050" y="2774003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Baseline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19" name="Oval 18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1"/>
              <a:endCxn id="19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4"/>
            </p:cNvCxnSpPr>
            <p:nvPr/>
          </p:nvCxnSpPr>
          <p:spPr>
            <a:xfrm flipH="1">
              <a:off x="1447800" y="4419329"/>
              <a:ext cx="2005961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0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1: No incident</a:t>
            </a:r>
            <a:br>
              <a:rPr lang="en-US" dirty="0" smtClean="0"/>
            </a:br>
            <a:r>
              <a:rPr lang="en-US" dirty="0" smtClean="0"/>
              <a:t>“the Baseline”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41542" y="1995275"/>
            <a:ext cx="2505456" cy="652674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Freeway,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I210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westbound</a:t>
            </a:r>
          </a:p>
        </p:txBody>
      </p:sp>
      <p:sp>
        <p:nvSpPr>
          <p:cNvPr id="15" name="Oval 14"/>
          <p:cNvSpPr/>
          <p:nvPr/>
        </p:nvSpPr>
        <p:spPr>
          <a:xfrm>
            <a:off x="1733550" y="1995274"/>
            <a:ext cx="2508723" cy="652675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Arterial,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Huntington &amp; Colorado westbound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8437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837467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67525" y="5305425"/>
            <a:ext cx="1879473" cy="444056"/>
          </a:xfrm>
          <a:prstGeom prst="ellipse">
            <a:avLst/>
          </a:prstGeom>
          <a:solidFill>
            <a:schemeClr val="accent6">
              <a:tint val="5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prstClr val="black"/>
                </a:solidFill>
              </a:rPr>
              <a:t>May 22</a:t>
            </a:r>
            <a:r>
              <a:rPr lang="en-US" sz="1350" baseline="30000" dirty="0" smtClean="0">
                <a:solidFill>
                  <a:prstClr val="black"/>
                </a:solidFill>
              </a:rPr>
              <a:t>nd</a:t>
            </a:r>
            <a:r>
              <a:rPr lang="en-US" sz="1350" dirty="0" smtClean="0">
                <a:solidFill>
                  <a:prstClr val="black"/>
                </a:solidFill>
              </a:rPr>
              <a:t>, 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050" y="2774003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No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Baseline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19" name="Oval 18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1"/>
              <a:endCxn id="19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4"/>
            </p:cNvCxnSpPr>
            <p:nvPr/>
          </p:nvCxnSpPr>
          <p:spPr>
            <a:xfrm flipH="1">
              <a:off x="1447800" y="4419329"/>
              <a:ext cx="2005961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16275" y="3787775"/>
              <a:ext cx="149225" cy="5727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68675" y="3787775"/>
              <a:ext cx="1428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07145" y="2774003"/>
              <a:ext cx="264152" cy="101377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9" idx="0"/>
            </p:cNvCxnSpPr>
            <p:nvPr/>
          </p:nvCxnSpPr>
          <p:spPr>
            <a:xfrm flipV="1">
              <a:off x="3032125" y="2668277"/>
              <a:ext cx="421636" cy="15751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5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3" y="1902376"/>
            <a:ext cx="5085438" cy="29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&amp; Reroute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834070" y="3666526"/>
            <a:ext cx="3040133" cy="832796"/>
          </a:xfrm>
          <a:prstGeom prst="wedgeRoundRectCallout">
            <a:avLst>
              <a:gd name="adj1" fmla="val -74539"/>
              <a:gd name="adj2" fmla="val -2827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Reroute </a:t>
            </a:r>
            <a:r>
              <a:rPr lang="en-US" dirty="0" smtClean="0">
                <a:solidFill>
                  <a:prstClr val="black"/>
                </a:solidFill>
              </a:rPr>
              <a:t>@exit </a:t>
            </a:r>
            <a:r>
              <a:rPr lang="en-US" b="1" dirty="0" smtClean="0">
                <a:solidFill>
                  <a:prstClr val="black"/>
                </a:solidFill>
              </a:rPr>
              <a:t>Huntington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from </a:t>
            </a:r>
            <a:r>
              <a:rPr lang="en-US" b="1" dirty="0" smtClean="0">
                <a:solidFill>
                  <a:prstClr val="black"/>
                </a:solidFill>
              </a:rPr>
              <a:t>16:35</a:t>
            </a:r>
            <a:r>
              <a:rPr lang="en-US" dirty="0" smtClean="0">
                <a:solidFill>
                  <a:prstClr val="black"/>
                </a:solidFill>
              </a:rPr>
              <a:t> to </a:t>
            </a:r>
            <a:r>
              <a:rPr lang="en-US" b="1" dirty="0" smtClean="0">
                <a:solidFill>
                  <a:prstClr val="black"/>
                </a:solidFill>
              </a:rPr>
              <a:t>17:05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132" y="2865811"/>
            <a:ext cx="914642" cy="4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65918" y="1920261"/>
            <a:ext cx="4408285" cy="1039161"/>
          </a:xfrm>
          <a:prstGeom prst="wedgeRoundRectCallout">
            <a:avLst>
              <a:gd name="adj1" fmla="val -68011"/>
              <a:gd name="adj2" fmla="val 49245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Incident</a:t>
            </a:r>
            <a:r>
              <a:rPr lang="en-US" dirty="0" smtClean="0">
                <a:solidFill>
                  <a:prstClr val="black"/>
                </a:solidFill>
              </a:rPr>
              <a:t> on freeway from </a:t>
            </a:r>
            <a:r>
              <a:rPr lang="en-US" b="1" dirty="0" smtClean="0">
                <a:solidFill>
                  <a:prstClr val="black"/>
                </a:solidFill>
              </a:rPr>
              <a:t>16:30</a:t>
            </a:r>
            <a:r>
              <a:rPr lang="en-US" dirty="0" smtClean="0">
                <a:solidFill>
                  <a:prstClr val="black"/>
                </a:solidFill>
              </a:rPr>
              <a:t> to </a:t>
            </a:r>
            <a:r>
              <a:rPr lang="en-US" b="1" dirty="0" smtClean="0">
                <a:solidFill>
                  <a:prstClr val="black"/>
                </a:solidFill>
              </a:rPr>
              <a:t>17:00;</a:t>
            </a:r>
            <a:endParaRPr lang="en-US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remaining capacity is </a:t>
            </a:r>
            <a:r>
              <a:rPr lang="en-US" b="1" dirty="0" smtClean="0">
                <a:solidFill>
                  <a:prstClr val="black"/>
                </a:solidFill>
              </a:rPr>
              <a:t>5000 </a:t>
            </a:r>
            <a:r>
              <a:rPr lang="en-US" b="1" dirty="0" err="1" smtClean="0">
                <a:solidFill>
                  <a:prstClr val="black"/>
                </a:solidFill>
              </a:rPr>
              <a:t>veh</a:t>
            </a:r>
            <a:r>
              <a:rPr lang="en-US" b="1" dirty="0" smtClean="0">
                <a:solidFill>
                  <a:prstClr val="black"/>
                </a:solidFill>
              </a:rPr>
              <a:t>/h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Passive Rerouting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30" y="1600200"/>
            <a:ext cx="597671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676496" y="3968877"/>
            <a:ext cx="0" cy="58366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2146" y="3937545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+460 </a:t>
            </a:r>
            <a:r>
              <a:rPr lang="en-US" b="1" dirty="0" err="1" smtClean="0">
                <a:latin typeface="+mn-lt"/>
              </a:rPr>
              <a:t>veh</a:t>
            </a:r>
            <a:r>
              <a:rPr lang="en-US" b="1" dirty="0" smtClean="0">
                <a:latin typeface="+mn-lt"/>
              </a:rPr>
              <a:t>/</a:t>
            </a:r>
            <a:r>
              <a:rPr lang="en-US" b="1" dirty="0" err="1" smtClean="0">
                <a:latin typeface="+mn-lt"/>
              </a:rPr>
              <a:t>hr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 during incident</a:t>
            </a:r>
            <a:endParaRPr lang="en-US" b="1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99910" y="4552545"/>
            <a:ext cx="77983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98283" y="3936433"/>
            <a:ext cx="77983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38972" y="1947085"/>
            <a:ext cx="301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Multiple incidents on I210W downstream of Huntington exit </a:t>
            </a:r>
          </a:p>
          <a:p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rom 17:30 and 19:00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7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</a:t>
            </a:r>
            <a:r>
              <a:rPr lang="en-US" dirty="0" smtClean="0"/>
              <a:t>@exit Huntington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8" y="1600200"/>
            <a:ext cx="8127933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58353" y="4639094"/>
            <a:ext cx="851647" cy="524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5010988"/>
            <a:ext cx="2783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Off-ramp flow when no incident</a:t>
            </a:r>
            <a:endParaRPr lang="en-US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4611" y="1984878"/>
            <a:ext cx="2626659" cy="81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2966" y="1582270"/>
            <a:ext cx="5234974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@exit Huntington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8" y="1600200"/>
            <a:ext cx="8127933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 flipV="1">
            <a:off x="2462439" y="4410077"/>
            <a:ext cx="214313" cy="94296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358" y="4988718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Reroute active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16:35-17:05</a:t>
            </a:r>
            <a:endParaRPr lang="en-US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921900" y="3517899"/>
            <a:ext cx="176212" cy="894561"/>
          </a:xfrm>
          <a:prstGeom prst="leftBrac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84" y="3667123"/>
            <a:ext cx="119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Rerouted flow</a:t>
            </a:r>
            <a:endParaRPr lang="en-US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58353" y="4639094"/>
            <a:ext cx="851647" cy="524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5010988"/>
            <a:ext cx="2783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Off-ramp flow when no incident</a:t>
            </a:r>
            <a:endParaRPr lang="en-US" sz="1600" dirty="0">
              <a:solidFill>
                <a:prstClr val="white">
                  <a:lumMod val="75000"/>
                </a:prstClr>
              </a:solidFill>
              <a:latin typeface="Tw Cen MT"/>
              <a:cs typeface="+mn-cs"/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2752165" y="3206537"/>
            <a:ext cx="851647" cy="6034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3812" y="2914149"/>
            <a:ext cx="347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Increased off-ramp flow during incident </a:t>
            </a:r>
            <a:b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</a:b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due to passive reroute</a:t>
            </a:r>
            <a:endParaRPr lang="en-US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4611" y="1984878"/>
            <a:ext cx="2626659" cy="81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2966" y="1582270"/>
            <a:ext cx="5234974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2: 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</a:t>
            </a:r>
            <a:br>
              <a:rPr lang="en-US" dirty="0" smtClean="0"/>
            </a:br>
            <a:r>
              <a:rPr lang="en-US" dirty="0" smtClean="0"/>
              <a:t>“Passive Reroute, no response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9894" y="2946288"/>
            <a:ext cx="818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681722" y="3870647"/>
            <a:ext cx="123825" cy="16856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050" y="2119966"/>
            <a:ext cx="1600200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Based on data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network we are modeling</a:t>
            </a:r>
          </a:p>
          <a:p>
            <a:r>
              <a:rPr lang="en-US" dirty="0" smtClean="0"/>
              <a:t>What we did last time</a:t>
            </a:r>
          </a:p>
          <a:p>
            <a:r>
              <a:rPr lang="en-US" dirty="0" smtClean="0"/>
              <a:t>What we plan to show this time</a:t>
            </a:r>
          </a:p>
          <a:p>
            <a:pPr lvl="1"/>
            <a:r>
              <a:rPr lang="en-US" dirty="0" smtClean="0"/>
              <a:t>Incident modeling</a:t>
            </a:r>
          </a:p>
          <a:p>
            <a:pPr lvl="1"/>
            <a:r>
              <a:rPr lang="en-US" dirty="0" smtClean="0"/>
              <a:t>Response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2: 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</a:t>
            </a:r>
            <a:br>
              <a:rPr lang="en-US" dirty="0" smtClean="0"/>
            </a:br>
            <a:r>
              <a:rPr lang="en-US" dirty="0" smtClean="0"/>
              <a:t>“Passive Reroute, no response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9894" y="2946288"/>
            <a:ext cx="818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681722" y="3870647"/>
            <a:ext cx="123825" cy="16856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050" y="2119966"/>
            <a:ext cx="1600200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Based on data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30" name="Oval 29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1"/>
              <a:endCxn id="30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4"/>
              <a:endCxn id="32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1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2: 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</a:t>
            </a:r>
            <a:br>
              <a:rPr lang="en-US" dirty="0" smtClean="0"/>
            </a:br>
            <a:r>
              <a:rPr lang="en-US" dirty="0" smtClean="0"/>
              <a:t>“Passive Reroute, no response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9894" y="2946288"/>
            <a:ext cx="818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681722" y="3870647"/>
            <a:ext cx="123825" cy="16856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050" y="2119966"/>
            <a:ext cx="1600200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120s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Based on data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30" name="Oval 29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1"/>
              <a:endCxn id="30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4"/>
              <a:endCxn id="32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16275" y="4038813"/>
              <a:ext cx="83813" cy="3216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300088" y="3952642"/>
              <a:ext cx="283159" cy="8617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584168" y="3732864"/>
              <a:ext cx="58234" cy="2234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032125" y="3952642"/>
              <a:ext cx="77846" cy="2908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81413" y="3693319"/>
              <a:ext cx="27146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951471" y="3198019"/>
              <a:ext cx="130181" cy="49961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13390" y="3693319"/>
              <a:ext cx="3190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532392" y="2779673"/>
              <a:ext cx="239186" cy="91796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102921" y="3941530"/>
              <a:ext cx="52235" cy="1589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148595" y="3697635"/>
              <a:ext cx="64795" cy="2486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640448" y="3693318"/>
              <a:ext cx="41624" cy="430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689225" algn="l"/>
              </a:tabLst>
            </a:pPr>
            <a:r>
              <a:rPr lang="en-US" dirty="0" smtClean="0"/>
              <a:t>Comparison of Contour Plots</a:t>
            </a:r>
            <a:br>
              <a:rPr lang="en-US" dirty="0" smtClean="0"/>
            </a:br>
            <a:r>
              <a:rPr lang="en-US" b="1" dirty="0" smtClean="0"/>
              <a:t>Run 1: No Incident	</a:t>
            </a:r>
            <a:r>
              <a:rPr lang="en-US" dirty="0" smtClean="0"/>
              <a:t>vs. Run 2: Incident, 400 </a:t>
            </a:r>
            <a:r>
              <a:rPr lang="en-US" dirty="0" err="1" smtClean="0"/>
              <a:t>veh</a:t>
            </a:r>
            <a:r>
              <a:rPr lang="en-US" dirty="0" smtClean="0"/>
              <a:t>/h reroute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1600200"/>
            <a:ext cx="8153400" cy="44958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8700" y="3949700"/>
            <a:ext cx="7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400" y="363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70C0"/>
                </a:solidFill>
                <a:latin typeface="Tw Cen MT"/>
                <a:cs typeface="+mn-cs"/>
              </a:rPr>
              <a:t>offramp</a:t>
            </a:r>
            <a:endParaRPr lang="en-US" dirty="0">
              <a:solidFill>
                <a:srgbClr val="0070C0"/>
              </a:solidFill>
              <a:latin typeface="Tw Cen MT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30518" y="2819400"/>
            <a:ext cx="0" cy="291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75168" y="2819400"/>
            <a:ext cx="0" cy="291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7900" y="2080736"/>
            <a:ext cx="217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70C0"/>
                </a:solidFill>
                <a:latin typeface="Tw Cen MT"/>
                <a:cs typeface="+mn-cs"/>
              </a:rPr>
              <a:t>Significant change in flow on the freeway @</a:t>
            </a:r>
            <a:r>
              <a:rPr lang="en-US" sz="1400" dirty="0" err="1" smtClean="0">
                <a:solidFill>
                  <a:srgbClr val="0070C0"/>
                </a:solidFill>
                <a:latin typeface="Tw Cen MT"/>
                <a:cs typeface="+mn-cs"/>
              </a:rPr>
              <a:t>offramp</a:t>
            </a:r>
            <a:r>
              <a:rPr lang="en-US" sz="1400" dirty="0" smtClean="0">
                <a:solidFill>
                  <a:srgbClr val="0070C0"/>
                </a:solidFill>
                <a:latin typeface="Tw Cen MT"/>
                <a:cs typeface="+mn-cs"/>
              </a:rPr>
              <a:t> Huntington</a:t>
            </a:r>
            <a:endParaRPr lang="en-US" sz="1400" dirty="0">
              <a:solidFill>
                <a:srgbClr val="0070C0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30518" y="2405618"/>
            <a:ext cx="1731982" cy="4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4689348" y="2450068"/>
            <a:ext cx="98552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66660" y="1582270"/>
            <a:ext cx="2397646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/>
          <a:lstStyle/>
          <a:p>
            <a:pPr>
              <a:tabLst>
                <a:tab pos="2689225" algn="l"/>
              </a:tabLst>
            </a:pPr>
            <a:r>
              <a:rPr lang="en-US" dirty="0"/>
              <a:t>Comparison of </a:t>
            </a:r>
            <a:r>
              <a:rPr lang="en-US" dirty="0" smtClean="0"/>
              <a:t>Contour Plots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Run 1: No </a:t>
            </a:r>
            <a:r>
              <a:rPr lang="en-US" dirty="0" smtClean="0"/>
              <a:t>Incident	vs</a:t>
            </a:r>
            <a:r>
              <a:rPr lang="en-US" dirty="0"/>
              <a:t>. </a:t>
            </a:r>
            <a:r>
              <a:rPr lang="en-US" b="1" dirty="0"/>
              <a:t>Run 2: Incident, 400 </a:t>
            </a:r>
            <a:r>
              <a:rPr lang="en-US" b="1" dirty="0" err="1"/>
              <a:t>veh</a:t>
            </a:r>
            <a:r>
              <a:rPr lang="en-US" b="1" dirty="0"/>
              <a:t>/h reroute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770" y="1610139"/>
            <a:ext cx="8173278" cy="44958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13" r="1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8700" y="3949700"/>
            <a:ext cx="7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400" y="363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70C0"/>
                </a:solidFill>
                <a:latin typeface="Tw Cen MT"/>
                <a:cs typeface="+mn-cs"/>
              </a:rPr>
              <a:t>offramp</a:t>
            </a:r>
            <a:endParaRPr lang="en-US" dirty="0">
              <a:solidFill>
                <a:srgbClr val="0070C0"/>
              </a:solidFill>
              <a:latin typeface="Tw Cen MT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33930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1189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0226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95618" y="281686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89348" y="1921986"/>
            <a:ext cx="217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030A0"/>
                </a:solidFill>
                <a:latin typeface="Tw Cen MT"/>
                <a:cs typeface="+mn-cs"/>
              </a:rPr>
              <a:t>Significant change in flow on the freeway @exit Huntington</a:t>
            </a:r>
            <a:endParaRPr lang="en-US" sz="1400" dirty="0">
              <a:solidFill>
                <a:srgbClr val="7030A0"/>
              </a:solidFill>
              <a:latin typeface="Tw Cen MT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195618" y="2324100"/>
            <a:ext cx="1493730" cy="4927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4937" y="2632392"/>
            <a:ext cx="87331" cy="1844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54791" y="1921986"/>
            <a:ext cx="217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030A0"/>
                </a:solidFill>
                <a:latin typeface="Tw Cen MT"/>
                <a:cs typeface="+mn-cs"/>
              </a:rPr>
              <a:t>Active Reroute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7030A0"/>
                </a:solidFill>
                <a:latin typeface="Tw Cen MT"/>
                <a:cs typeface="+mn-cs"/>
              </a:rPr>
              <a:t>@exit Huntington</a:t>
            </a:r>
            <a:endParaRPr lang="en-US" sz="1400" dirty="0">
              <a:solidFill>
                <a:srgbClr val="7030A0"/>
              </a:solidFill>
              <a:latin typeface="Tw Cen MT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80247" y="2437986"/>
            <a:ext cx="151511" cy="3788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171306" y="2428047"/>
            <a:ext cx="647150" cy="38881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66660" y="1582270"/>
            <a:ext cx="2397646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62411" cy="990600"/>
          </a:xfrm>
        </p:spPr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Contour Plots </a:t>
            </a:r>
            <a:br>
              <a:rPr lang="en-US" dirty="0" smtClean="0"/>
            </a:br>
            <a:r>
              <a:rPr lang="en-US" dirty="0" smtClean="0"/>
              <a:t>Run </a:t>
            </a:r>
            <a:r>
              <a:rPr lang="en-US" dirty="0"/>
              <a:t>1: No Incident	vs. Run 2: Incident, 400 </a:t>
            </a:r>
            <a:r>
              <a:rPr lang="en-US" dirty="0" err="1"/>
              <a:t>veh</a:t>
            </a:r>
            <a:r>
              <a:rPr lang="en-US" dirty="0"/>
              <a:t>/h reroute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3852" y="1948069"/>
            <a:ext cx="7185991" cy="3796747"/>
          </a:xfrm>
          <a:prstGeom prst="rect">
            <a:avLst/>
          </a:prstGeom>
          <a:blipFill dpi="0" rotWithShape="1">
            <a:blip r:embed="rId2" cstate="screen">
              <a:alphaModFix am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3852" y="1962978"/>
            <a:ext cx="7185991" cy="3796747"/>
          </a:xfrm>
          <a:prstGeom prst="rect">
            <a:avLst/>
          </a:prstGeom>
          <a:blipFill dpi="0" rotWithShape="1">
            <a:blip r:embed="rId3" cstate="screen"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28700" y="3949700"/>
            <a:ext cx="7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4400" y="363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5BB9FF"/>
                </a:solidFill>
                <a:latin typeface="Tw Cen MT"/>
                <a:cs typeface="+mn-cs"/>
              </a:rPr>
              <a:t>offramp</a:t>
            </a:r>
            <a:endParaRPr lang="en-US" dirty="0">
              <a:solidFill>
                <a:srgbClr val="5BB9FF"/>
              </a:solidFill>
              <a:latin typeface="Tw Cen M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30518" y="2819400"/>
            <a:ext cx="0" cy="291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0226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9561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75168" y="2819400"/>
            <a:ext cx="0" cy="29108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16200000">
            <a:off x="5069383" y="2221984"/>
            <a:ext cx="138669" cy="927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167" y="2330787"/>
            <a:ext cx="92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Tw Cen MT"/>
                <a:cs typeface="+mn-cs"/>
              </a:rPr>
              <a:t>different</a:t>
            </a:r>
            <a:endParaRPr lang="en-US" sz="1400" dirty="0">
              <a:solidFill>
                <a:srgbClr val="FF0000"/>
              </a:solidFill>
              <a:latin typeface="Tw Cen MT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 rot="16200000">
            <a:off x="3866059" y="1945760"/>
            <a:ext cx="138669" cy="147954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5618" y="2330787"/>
            <a:ext cx="1479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  <p:sp>
        <p:nvSpPr>
          <p:cNvPr id="23" name="Right Brace 22"/>
          <p:cNvSpPr/>
          <p:nvPr/>
        </p:nvSpPr>
        <p:spPr>
          <a:xfrm rot="16200000">
            <a:off x="6802152" y="1416318"/>
            <a:ext cx="138667" cy="253843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2269" y="2349500"/>
            <a:ext cx="2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  <p:sp>
        <p:nvSpPr>
          <p:cNvPr id="25" name="Right Brace 24"/>
          <p:cNvSpPr/>
          <p:nvPr/>
        </p:nvSpPr>
        <p:spPr>
          <a:xfrm rot="16200000">
            <a:off x="3043733" y="2602984"/>
            <a:ext cx="138670" cy="165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8518" y="2330787"/>
            <a:ext cx="92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Tw Cen MT"/>
                <a:cs typeface="+mn-cs"/>
              </a:rPr>
              <a:t>different</a:t>
            </a:r>
            <a:endParaRPr lang="en-US" sz="1400" dirty="0">
              <a:solidFill>
                <a:srgbClr val="FF0000"/>
              </a:solidFill>
              <a:latin typeface="Tw Cen MT"/>
              <a:cs typeface="+mn-cs"/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2851874" y="2576225"/>
            <a:ext cx="138670" cy="21861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16200000">
            <a:off x="2303581" y="2246549"/>
            <a:ext cx="138670" cy="87796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933930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81189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1411983" y="2232919"/>
            <a:ext cx="138669" cy="90522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8700" y="2330787"/>
            <a:ext cx="90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with flow </a:t>
            </a:r>
            <a:r>
              <a:rPr lang="en-US" dirty="0"/>
              <a:t>@exit Huntington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030816" cy="452230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52" y="1948069"/>
            <a:ext cx="7185991" cy="3796747"/>
          </a:xfrm>
          <a:prstGeom prst="rect">
            <a:avLst/>
          </a:prstGeom>
          <a:blipFill dpi="0" rotWithShape="1">
            <a:blip r:embed="rId3" cstate="screen">
              <a:alphaModFix am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3852" y="1962978"/>
            <a:ext cx="7185991" cy="3796747"/>
          </a:xfrm>
          <a:prstGeom prst="rect">
            <a:avLst/>
          </a:prstGeom>
          <a:blipFill dpi="0" rotWithShape="1">
            <a:blip r:embed="rId4" cstate="screen"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28700" y="3949700"/>
            <a:ext cx="7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4400" y="363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5BB9FF"/>
                </a:solidFill>
                <a:latin typeface="Tw Cen MT"/>
                <a:cs typeface="+mn-cs"/>
              </a:rPr>
              <a:t>offramp</a:t>
            </a:r>
            <a:endParaRPr lang="en-US" dirty="0">
              <a:solidFill>
                <a:srgbClr val="5BB9FF"/>
              </a:solidFill>
              <a:latin typeface="Tw Cen M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30518" y="2819400"/>
            <a:ext cx="0" cy="291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0226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9561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75168" y="2819400"/>
            <a:ext cx="0" cy="29108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16200000">
            <a:off x="5069383" y="2221984"/>
            <a:ext cx="138669" cy="927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167" y="2330787"/>
            <a:ext cx="92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Tw Cen MT"/>
                <a:cs typeface="+mn-cs"/>
              </a:rPr>
              <a:t>different</a:t>
            </a:r>
            <a:endParaRPr lang="en-US" sz="1400" dirty="0">
              <a:solidFill>
                <a:srgbClr val="FF0000"/>
              </a:solidFill>
              <a:latin typeface="Tw Cen MT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3866059" y="1945760"/>
            <a:ext cx="138669" cy="147954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5618" y="2330787"/>
            <a:ext cx="1479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  <p:sp>
        <p:nvSpPr>
          <p:cNvPr id="28" name="Right Brace 27"/>
          <p:cNvSpPr/>
          <p:nvPr/>
        </p:nvSpPr>
        <p:spPr>
          <a:xfrm rot="16200000">
            <a:off x="6802152" y="1416318"/>
            <a:ext cx="138667" cy="253843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2269" y="2349500"/>
            <a:ext cx="2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  <p:sp>
        <p:nvSpPr>
          <p:cNvPr id="30" name="Right Brace 29"/>
          <p:cNvSpPr/>
          <p:nvPr/>
        </p:nvSpPr>
        <p:spPr>
          <a:xfrm rot="16200000">
            <a:off x="3043733" y="2602984"/>
            <a:ext cx="138670" cy="165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518" y="2330787"/>
            <a:ext cx="92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Tw Cen MT"/>
                <a:cs typeface="+mn-cs"/>
              </a:rPr>
              <a:t>different</a:t>
            </a:r>
            <a:endParaRPr lang="en-US" sz="1400" dirty="0">
              <a:solidFill>
                <a:srgbClr val="FF0000"/>
              </a:solidFill>
              <a:latin typeface="Tw Cen MT"/>
              <a:cs typeface="+mn-cs"/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2851874" y="2576225"/>
            <a:ext cx="138670" cy="21861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2303581" y="2246549"/>
            <a:ext cx="138670" cy="87796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933930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11898" y="2819400"/>
            <a:ext cx="0" cy="2910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 rot="16200000">
            <a:off x="1411983" y="2232919"/>
            <a:ext cx="138669" cy="90522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8700" y="2330787"/>
            <a:ext cx="90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Tw Cen MT"/>
                <a:cs typeface="+mn-cs"/>
              </a:rPr>
              <a:t>same</a:t>
            </a:r>
            <a:endParaRPr lang="en-US" sz="1400" dirty="0">
              <a:solidFill>
                <a:srgbClr val="00B050"/>
              </a:solidFill>
              <a:latin typeface="Tw Cen MT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06863" y="1571064"/>
            <a:ext cx="4564622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3: </a:t>
            </a:r>
            <a:r>
              <a:rPr lang="en-US" dirty="0"/>
              <a:t>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reroute, </a:t>
            </a:r>
            <a:r>
              <a:rPr lang="en-US" b="1" dirty="0" smtClean="0"/>
              <a:t>cycle time = 240s</a:t>
            </a:r>
            <a:br>
              <a:rPr lang="en-US" b="1" dirty="0" smtClean="0"/>
            </a:br>
            <a:r>
              <a:rPr lang="en-US" dirty="0" smtClean="0"/>
              <a:t>“Passive Reroute + Adjusted Signal Plan”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168877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Passive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3: </a:t>
            </a:r>
            <a:r>
              <a:rPr lang="en-US" dirty="0"/>
              <a:t>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reroute, </a:t>
            </a:r>
            <a:r>
              <a:rPr lang="en-US" b="1" dirty="0" smtClean="0"/>
              <a:t>cycle time = 240s</a:t>
            </a:r>
            <a:br>
              <a:rPr lang="en-US" b="1" dirty="0" smtClean="0"/>
            </a:br>
            <a:r>
              <a:rPr lang="en-US" dirty="0" smtClean="0"/>
              <a:t>“Passive Reroute + Adjusted Signal Plan”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168877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Passive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26" name="Oval 25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1"/>
              <a:endCxn id="26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4"/>
              <a:endCxn id="27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0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3: </a:t>
            </a:r>
            <a:r>
              <a:rPr lang="en-US" dirty="0"/>
              <a:t>Incident, 400 </a:t>
            </a:r>
            <a:r>
              <a:rPr lang="en-US" dirty="0" err="1"/>
              <a:t>veh</a:t>
            </a:r>
            <a:r>
              <a:rPr lang="en-US" dirty="0"/>
              <a:t>/h </a:t>
            </a:r>
            <a:r>
              <a:rPr lang="en-US" dirty="0" smtClean="0"/>
              <a:t>reroute, </a:t>
            </a:r>
            <a:r>
              <a:rPr lang="en-US" b="1" dirty="0" smtClean="0"/>
              <a:t>cycle time = 240s</a:t>
            </a:r>
            <a:br>
              <a:rPr lang="en-US" b="1" dirty="0" smtClean="0"/>
            </a:br>
            <a:r>
              <a:rPr lang="en-US" dirty="0" smtClean="0"/>
              <a:t>“Passive Reroute + Adjusted Signal Plan”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168877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~8mi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400veh/h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Passive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26" name="Oval 25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1"/>
              <a:endCxn id="26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4"/>
              <a:endCxn id="27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99078" y="3693319"/>
              <a:ext cx="43331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32392" y="3253660"/>
              <a:ext cx="115683" cy="4439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976563" y="3697637"/>
              <a:ext cx="122515" cy="4701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48075" y="3253660"/>
              <a:ext cx="33248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980561" y="3051175"/>
              <a:ext cx="53198" cy="2041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049212" y="3221831"/>
              <a:ext cx="45959" cy="1763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861719" y="3398214"/>
              <a:ext cx="187493" cy="7743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710687" y="3475648"/>
              <a:ext cx="151032" cy="5796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536359" y="4211580"/>
              <a:ext cx="50626" cy="194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582936" y="4050134"/>
              <a:ext cx="125092" cy="17388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5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8" y="1600200"/>
            <a:ext cx="8127933" cy="4495800"/>
          </a:xfrm>
        </p:spPr>
      </p:pic>
      <p:sp>
        <p:nvSpPr>
          <p:cNvPr id="20" name="Rectangle 19"/>
          <p:cNvSpPr/>
          <p:nvPr/>
        </p:nvSpPr>
        <p:spPr>
          <a:xfrm>
            <a:off x="6194611" y="1984878"/>
            <a:ext cx="2626659" cy="81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@exit Huntington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 flipV="1">
            <a:off x="2462439" y="4410077"/>
            <a:ext cx="214313" cy="94296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358" y="4988718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Reroute active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16:35-17:05</a:t>
            </a:r>
            <a:endParaRPr lang="en-US" sz="1600" dirty="0">
              <a:solidFill>
                <a:prstClr val="white">
                  <a:lumMod val="75000"/>
                </a:prstClr>
              </a:solidFill>
              <a:latin typeface="Tw Cen MT"/>
              <a:cs typeface="+mn-c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921900" y="3034735"/>
            <a:ext cx="176212" cy="1377726"/>
          </a:xfrm>
          <a:prstGeom prst="leftBrac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84" y="3426172"/>
            <a:ext cx="119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Rerouted flow</a:t>
            </a:r>
            <a:endParaRPr lang="en-US" sz="1600" dirty="0">
              <a:solidFill>
                <a:prstClr val="white">
                  <a:lumMod val="75000"/>
                </a:prstClr>
              </a:solidFill>
              <a:latin typeface="Tw Cen MT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58353" y="4639094"/>
            <a:ext cx="851647" cy="524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5010988"/>
            <a:ext cx="2783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Off-ramp flow when no incident</a:t>
            </a:r>
            <a:endParaRPr lang="en-US" sz="1600" dirty="0">
              <a:solidFill>
                <a:prstClr val="white">
                  <a:lumMod val="75000"/>
                </a:prstClr>
              </a:solidFill>
              <a:latin typeface="Tw Cen MT"/>
              <a:cs typeface="+mn-cs"/>
            </a:endParaRPr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>
            <a:off x="2752165" y="3206537"/>
            <a:ext cx="851647" cy="6034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03812" y="2914149"/>
            <a:ext cx="347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Increased off-ramp flow during incident </a:t>
            </a:r>
            <a:b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</a:br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  <a:latin typeface="Tw Cen MT"/>
                <a:cs typeface="+mn-cs"/>
              </a:rPr>
              <a:t>due to passive reroute</a:t>
            </a:r>
            <a:endParaRPr lang="en-US" sz="1600" dirty="0">
              <a:solidFill>
                <a:prstClr val="white">
                  <a:lumMod val="75000"/>
                </a:prstClr>
              </a:solidFill>
              <a:latin typeface="Tw Cen MT"/>
              <a:cs typeface="+mn-cs"/>
            </a:endParaRPr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>
            <a:off x="2662518" y="2455503"/>
            <a:ext cx="941294" cy="8255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03812" y="2163115"/>
            <a:ext cx="347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Increased off-ramp flow during incident </a:t>
            </a:r>
            <a:b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</a:br>
            <a:r>
              <a:rPr lang="en-US" sz="1600" dirty="0" smtClean="0">
                <a:solidFill>
                  <a:prstClr val="black"/>
                </a:solidFill>
                <a:latin typeface="Tw Cen MT"/>
                <a:cs typeface="+mn-cs"/>
              </a:rPr>
              <a:t>due to </a:t>
            </a:r>
            <a:r>
              <a:rPr lang="en-US" sz="1600" b="1" dirty="0" smtClean="0">
                <a:solidFill>
                  <a:prstClr val="black"/>
                </a:solidFill>
                <a:latin typeface="Tw Cen MT"/>
                <a:cs typeface="+mn-cs"/>
              </a:rPr>
              <a:t>active reroute</a:t>
            </a:r>
            <a:endParaRPr lang="en-US" sz="1600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2966" y="1582270"/>
            <a:ext cx="5234974" cy="3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network we are modeling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we did last time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we plan to show this time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 modeling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4: </a:t>
            </a:r>
            <a:r>
              <a:rPr lang="en-US" dirty="0"/>
              <a:t>Incident, </a:t>
            </a:r>
            <a:r>
              <a:rPr lang="en-US" b="1" dirty="0" smtClean="0"/>
              <a:t>600 </a:t>
            </a:r>
            <a:r>
              <a:rPr lang="en-US" b="1" dirty="0" err="1"/>
              <a:t>veh</a:t>
            </a:r>
            <a:r>
              <a:rPr lang="en-US" b="1" dirty="0"/>
              <a:t>/h reroute</a:t>
            </a:r>
            <a:r>
              <a:rPr lang="en-US" dirty="0"/>
              <a:t>, cycle time = </a:t>
            </a:r>
            <a:r>
              <a:rPr lang="en-US" dirty="0" smtClean="0"/>
              <a:t>240s</a:t>
            </a:r>
            <a:br>
              <a:rPr lang="en-US" dirty="0" smtClean="0"/>
            </a:br>
            <a:r>
              <a:rPr lang="en-US" dirty="0" smtClean="0"/>
              <a:t>“Active Reroute + Adjusted Signal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921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03457" y="4359275"/>
            <a:ext cx="150341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~4mi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600veh/h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Active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4: </a:t>
            </a:r>
            <a:r>
              <a:rPr lang="en-US" dirty="0"/>
              <a:t>Incident, </a:t>
            </a:r>
            <a:r>
              <a:rPr lang="en-US" b="1" dirty="0" smtClean="0"/>
              <a:t>600 </a:t>
            </a:r>
            <a:r>
              <a:rPr lang="en-US" b="1" dirty="0" err="1"/>
              <a:t>veh</a:t>
            </a:r>
            <a:r>
              <a:rPr lang="en-US" b="1" dirty="0"/>
              <a:t>/h reroute</a:t>
            </a:r>
            <a:r>
              <a:rPr lang="en-US" dirty="0"/>
              <a:t>, cycle time = </a:t>
            </a:r>
            <a:r>
              <a:rPr lang="en-US" dirty="0" smtClean="0"/>
              <a:t>240s</a:t>
            </a:r>
            <a:br>
              <a:rPr lang="en-US" dirty="0" smtClean="0"/>
            </a:br>
            <a:r>
              <a:rPr lang="en-US" dirty="0" smtClean="0"/>
              <a:t>“Active Reroute + Adjusted Signal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921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03457" y="4359275"/>
            <a:ext cx="150341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~4mi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600veh/h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Active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27" name="Oval 26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1"/>
              <a:endCxn id="27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4"/>
              <a:endCxn id="28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5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4: </a:t>
            </a:r>
            <a:r>
              <a:rPr lang="en-US" dirty="0"/>
              <a:t>Incident, </a:t>
            </a:r>
            <a:r>
              <a:rPr lang="en-US" b="1" dirty="0" smtClean="0"/>
              <a:t>600 </a:t>
            </a:r>
            <a:r>
              <a:rPr lang="en-US" b="1" dirty="0" err="1"/>
              <a:t>veh</a:t>
            </a:r>
            <a:r>
              <a:rPr lang="en-US" b="1" dirty="0"/>
              <a:t>/h reroute</a:t>
            </a:r>
            <a:r>
              <a:rPr lang="en-US" dirty="0"/>
              <a:t>, cycle time = </a:t>
            </a:r>
            <a:r>
              <a:rPr lang="en-US" dirty="0" smtClean="0"/>
              <a:t>240s</a:t>
            </a:r>
            <a:br>
              <a:rPr lang="en-US" dirty="0" smtClean="0"/>
            </a:br>
            <a:r>
              <a:rPr lang="en-US" dirty="0" smtClean="0"/>
              <a:t>“Active Reroute + Adjusted Signal Plan”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6067"/>
            <a:ext cx="4572000" cy="470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67"/>
            <a:ext cx="4572000" cy="4709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6361" y="1887794"/>
            <a:ext cx="489002" cy="1388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6194" y="3972232"/>
            <a:ext cx="471948" cy="1868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5061" y="3972232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60011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freeway</a:t>
            </a:r>
          </a:p>
        </p:txBody>
      </p:sp>
      <p:sp>
        <p:nvSpPr>
          <p:cNvPr id="11" name="Oval 10"/>
          <p:cNvSpPr/>
          <p:nvPr/>
        </p:nvSpPr>
        <p:spPr>
          <a:xfrm>
            <a:off x="3175563" y="1995275"/>
            <a:ext cx="1066709" cy="2271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arterial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5061" y="3265001"/>
            <a:ext cx="210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6954" y="4211580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Incident duration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3001" y="4008889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V="1">
            <a:off x="5512100" y="3667731"/>
            <a:ext cx="91471" cy="48577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681722" y="3870646"/>
            <a:ext cx="123825" cy="921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7" y="4647754"/>
            <a:ext cx="587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Queue extent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9894" y="2946288"/>
            <a:ext cx="805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Recurrent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Tw Cen MT"/>
                <a:cs typeface="+mn-cs"/>
              </a:rPr>
              <a:t>bottleneck</a:t>
            </a:r>
            <a:endParaRPr lang="en-US" sz="105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208924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7898" y="3154037"/>
            <a:ext cx="130970" cy="3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03457" y="4359275"/>
            <a:ext cx="150341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0315" y="4933950"/>
            <a:ext cx="2058385" cy="4476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Queue ~4mi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50" y="2119966"/>
            <a:ext cx="1600589" cy="83099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Incident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600veh/h reroute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240s cycle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Active reroute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66919" y="1575061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9951" y="1576815"/>
            <a:ext cx="1253002" cy="22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7925" y="2668277"/>
            <a:ext cx="2813623" cy="2009313"/>
            <a:chOff x="1337925" y="2668277"/>
            <a:chExt cx="2813623" cy="2009313"/>
          </a:xfrm>
        </p:grpSpPr>
        <p:sp>
          <p:nvSpPr>
            <p:cNvPr id="27" name="Oval 26"/>
            <p:cNvSpPr/>
            <p:nvPr/>
          </p:nvSpPr>
          <p:spPr>
            <a:xfrm>
              <a:off x="2755973" y="2668277"/>
              <a:ext cx="1395575" cy="1751052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37925" y="4381500"/>
              <a:ext cx="213540" cy="29609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1"/>
              <a:endCxn id="27" idx="1"/>
            </p:cNvCxnSpPr>
            <p:nvPr/>
          </p:nvCxnSpPr>
          <p:spPr>
            <a:xfrm flipV="1">
              <a:off x="1369197" y="2924713"/>
              <a:ext cx="1591153" cy="150014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4"/>
              <a:endCxn id="28" idx="4"/>
            </p:cNvCxnSpPr>
            <p:nvPr/>
          </p:nvCxnSpPr>
          <p:spPr>
            <a:xfrm flipH="1">
              <a:off x="1444695" y="4419329"/>
              <a:ext cx="2009066" cy="2582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99078" y="3693319"/>
              <a:ext cx="43331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532392" y="3253660"/>
              <a:ext cx="115683" cy="4439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76563" y="3697637"/>
              <a:ext cx="122515" cy="4701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648075" y="3253660"/>
              <a:ext cx="33248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980561" y="3051175"/>
              <a:ext cx="53198" cy="2041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710687" y="3475648"/>
              <a:ext cx="151032" cy="5796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064112" y="3245644"/>
              <a:ext cx="38949" cy="14948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861719" y="3386138"/>
              <a:ext cx="210219" cy="8951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536359" y="4211580"/>
              <a:ext cx="50626" cy="194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2936" y="4050134"/>
              <a:ext cx="125092" cy="17388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3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1828879"/>
              </p:ext>
            </p:extLst>
          </p:nvPr>
        </p:nvGraphicFramePr>
        <p:xfrm>
          <a:off x="143437" y="3476572"/>
          <a:ext cx="8622611" cy="262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94"/>
                <a:gridCol w="716522"/>
                <a:gridCol w="891442"/>
                <a:gridCol w="541100"/>
                <a:gridCol w="3054676"/>
                <a:gridCol w="1676400"/>
                <a:gridCol w="1316377"/>
              </a:tblGrid>
              <a:tr h="7009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Run</a:t>
                      </a:r>
                      <a:br>
                        <a:rPr lang="en-US" sz="1400" dirty="0" smtClean="0"/>
                      </a:b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Incident</a:t>
                      </a:r>
                    </a:p>
                    <a:p>
                      <a:pPr algn="ctr"/>
                      <a:r>
                        <a:rPr lang="en-US" sz="1400" dirty="0" smtClean="0"/>
                        <a:t>y/n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Rerouted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dirty="0" smtClean="0"/>
                        <a:t>flow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Cycle</a:t>
                      </a:r>
                    </a:p>
                    <a:p>
                      <a:pPr algn="ctr"/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Story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VHT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</a:t>
                      </a:r>
                      <a:r>
                        <a:rPr lang="en-US" sz="1400" baseline="0" dirty="0" smtClean="0"/>
                        <a:t> length of incident queue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</a:tr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 </a:t>
                      </a:r>
                      <a:r>
                        <a:rPr lang="en-US" sz="1400" dirty="0" err="1" smtClean="0"/>
                        <a:t>veh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 incident, Baseline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9,557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481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400 </a:t>
                      </a:r>
                      <a:r>
                        <a:rPr lang="en-US" sz="1400" dirty="0" err="1" smtClean="0"/>
                        <a:t>veh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Incident,</a:t>
                      </a:r>
                    </a:p>
                    <a:p>
                      <a:pPr algn="l"/>
                      <a:r>
                        <a:rPr lang="en-US" sz="1400" dirty="0" smtClean="0"/>
                        <a:t>Passive</a:t>
                      </a:r>
                      <a:r>
                        <a:rPr lang="en-US" sz="1400" baseline="0" dirty="0" smtClean="0"/>
                        <a:t> Reroute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10,245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481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400 </a:t>
                      </a:r>
                      <a:r>
                        <a:rPr lang="en-US" sz="1400" dirty="0" err="1" smtClean="0"/>
                        <a:t>veh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Incident,</a:t>
                      </a:r>
                    </a:p>
                    <a:p>
                      <a:pPr algn="l"/>
                      <a:r>
                        <a:rPr lang="en-US" sz="1400" dirty="0" smtClean="0"/>
                        <a:t>Passive Reroute + Adjusted Signal Plan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10,173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</a:p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(cp. 2: ∆ -72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</a:tr>
              <a:tr h="481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veh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240s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Incident,</a:t>
                      </a:r>
                    </a:p>
                    <a:p>
                      <a:pPr algn="l"/>
                      <a:r>
                        <a:rPr lang="en-US" sz="1400" dirty="0" smtClean="0"/>
                        <a:t>Active Reroute + Adjusted Signal </a:t>
                      </a:r>
                      <a:r>
                        <a:rPr lang="en-US" sz="1400" baseline="0" dirty="0" smtClean="0"/>
                        <a:t>Plan</a:t>
                      </a:r>
                      <a:endParaRPr lang="en-US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9,919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(cp. 2: ∆ -326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*h)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 mi</a:t>
                      </a:r>
                    </a:p>
                  </a:txBody>
                  <a:tcPr marL="51435" marR="51435" marT="25718" marB="2571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2648" y="1600200"/>
            <a:ext cx="8153400" cy="19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9310" indent="-239310" algn="l" rtl="0" eaLnBrk="0" fontAlgn="base" hangingPunct="0">
              <a:spcBef>
                <a:spcPts val="135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16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810" indent="-204783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68" indent="-216689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171446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rgbClr val="ABB8DF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rgbClr val="F5D372"/>
              </a:buClr>
              <a:buSzPct val="6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7300" indent="-17144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36" indent="-17144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771" indent="-17144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7144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504D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We have a tool to</a:t>
            </a:r>
          </a:p>
          <a:p>
            <a:pPr>
              <a:buClr>
                <a:srgbClr val="C0504D"/>
              </a:buClr>
            </a:pPr>
            <a:r>
              <a:rPr lang="en-US" dirty="0" smtClean="0">
                <a:solidFill>
                  <a:prstClr val="black"/>
                </a:solidFill>
              </a:rPr>
              <a:t>Simulate different traffic conditions</a:t>
            </a:r>
          </a:p>
          <a:p>
            <a:pPr>
              <a:buClr>
                <a:srgbClr val="C0504D"/>
              </a:buClr>
            </a:pPr>
            <a:r>
              <a:rPr lang="en-US" dirty="0" smtClean="0">
                <a:solidFill>
                  <a:prstClr val="black"/>
                </a:solidFill>
              </a:rPr>
              <a:t>Simulate Response Plans</a:t>
            </a:r>
          </a:p>
          <a:p>
            <a:pPr>
              <a:buClr>
                <a:srgbClr val="C0504D"/>
              </a:buClr>
            </a:pPr>
            <a:r>
              <a:rPr lang="en-US" dirty="0" smtClean="0">
                <a:solidFill>
                  <a:prstClr val="black"/>
                </a:solidFill>
              </a:rPr>
              <a:t>Evaluate Response Plans</a:t>
            </a:r>
          </a:p>
        </p:txBody>
      </p:sp>
    </p:spTree>
    <p:extLst>
      <p:ext uri="{BB962C8B-B14F-4D97-AF65-F5344CB8AC3E}">
        <p14:creationId xmlns:p14="http://schemas.microsoft.com/office/powerpoint/2010/main" val="22579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363" y="1710172"/>
            <a:ext cx="8601815" cy="3344100"/>
            <a:chOff x="323363" y="2573771"/>
            <a:chExt cx="6257191" cy="2480501"/>
          </a:xfrm>
        </p:grpSpPr>
        <p:sp>
          <p:nvSpPr>
            <p:cNvPr id="18" name="Freeform 17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320681" y="2983792"/>
              <a:ext cx="478321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489194" y="3090029"/>
              <a:ext cx="473657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Pl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 rot="60000">
              <a:off x="4196593" y="4105453"/>
              <a:ext cx="431678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Duarte</a:t>
              </a:r>
              <a:r>
                <a:rPr lang="en-US" sz="7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Rd</a:t>
              </a: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1161577" y="3281760"/>
              <a:ext cx="694043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Orange</a:t>
              </a:r>
              <a:r>
                <a:rPr lang="en-US" sz="7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Grove</a:t>
              </a:r>
              <a:r>
                <a:rPr lang="en-US" sz="7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3" name="TextBox 792"/>
            <p:cNvSpPr txBox="1"/>
            <p:nvPr/>
          </p:nvSpPr>
          <p:spPr>
            <a:xfrm rot="21540000">
              <a:off x="3598352" y="3464109"/>
              <a:ext cx="487649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Foothill</a:t>
              </a:r>
              <a:r>
                <a:rPr lang="en-US" sz="700" b="1" dirty="0" smtClean="0">
                  <a:solidFill>
                    <a:srgbClr val="756D4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2886011" y="2874455"/>
              <a:ext cx="542455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5" name="TextBox 794"/>
            <p:cNvSpPr txBox="1"/>
            <p:nvPr/>
          </p:nvSpPr>
          <p:spPr>
            <a:xfrm rot="21540000">
              <a:off x="3923175" y="3756295"/>
              <a:ext cx="536624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Huntington</a:t>
              </a:r>
              <a:r>
                <a:rPr lang="en-US" sz="700" b="1" dirty="0" smtClean="0">
                  <a:solidFill>
                    <a:srgbClr val="00FF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Dr</a:t>
              </a:r>
            </a:p>
          </p:txBody>
        </p:sp>
        <p:sp>
          <p:nvSpPr>
            <p:cNvPr id="824" name="TextBox 823"/>
            <p:cNvSpPr txBox="1"/>
            <p:nvPr/>
          </p:nvSpPr>
          <p:spPr>
            <a:xfrm>
              <a:off x="323363" y="3436864"/>
              <a:ext cx="378230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Corson</a:t>
              </a:r>
              <a:r>
                <a:rPr lang="fr-CA" sz="7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  <a:endParaRPr lang="en-US" sz="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1585469" y="2862302"/>
              <a:ext cx="41640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Allen</a:t>
              </a:r>
              <a:r>
                <a:rPr lang="en-US" sz="700" b="1" dirty="0" smtClean="0">
                  <a:solidFill>
                    <a:srgbClr val="66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1428763" y="2896768"/>
              <a:ext cx="36051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Hill</a:t>
              </a:r>
              <a:r>
                <a:rPr lang="en-US" sz="700" b="1" dirty="0" smtClean="0">
                  <a:solidFill>
                    <a:srgbClr val="99663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 rot="16200000">
              <a:off x="1167329" y="2867913"/>
              <a:ext cx="414022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Lake</a:t>
              </a:r>
              <a:r>
                <a:rPr lang="en-US" sz="700" b="1" dirty="0" smtClean="0">
                  <a:solidFill>
                    <a:srgbClr val="CC99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 rot="16200000">
              <a:off x="819651" y="2795777"/>
              <a:ext cx="53292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Marengo</a:t>
              </a:r>
              <a:r>
                <a:rPr lang="en-US" sz="7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700498" y="2780550"/>
              <a:ext cx="55908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Fair</a:t>
              </a:r>
              <a:r>
                <a:rPr lang="en-US" sz="7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Oaks</a:t>
              </a:r>
              <a:r>
                <a:rPr lang="en-US" sz="7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 rot="16200000">
              <a:off x="1803741" y="2919501"/>
              <a:ext cx="817646" cy="14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San</a:t>
              </a:r>
              <a:r>
                <a:rPr lang="en-US" sz="700" b="1" dirty="0" smtClean="0">
                  <a:solidFill>
                    <a:srgbClr val="3366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Gabriel</a:t>
              </a:r>
              <a:r>
                <a:rPr lang="en-US" sz="700" b="1" dirty="0" smtClean="0">
                  <a:solidFill>
                    <a:srgbClr val="3366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>
              <a:off x="721247" y="3383929"/>
              <a:ext cx="311944" cy="18661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TextBox 791"/>
            <p:cNvSpPr txBox="1"/>
            <p:nvPr/>
          </p:nvSpPr>
          <p:spPr>
            <a:xfrm>
              <a:off x="1632963" y="3666558"/>
              <a:ext cx="379524" cy="7990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Walnut</a:t>
              </a:r>
              <a:r>
                <a:rPr lang="en-US" sz="700" b="1" dirty="0" smtClean="0">
                  <a:solidFill>
                    <a:srgbClr val="857B4B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83010" y="3335106"/>
              <a:ext cx="323377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Maple</a:t>
              </a:r>
              <a:r>
                <a:rPr lang="fr-CA" sz="7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  <a:endParaRPr lang="en-US" sz="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3978837" y="3304103"/>
              <a:ext cx="44850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Myrtle</a:t>
              </a:r>
              <a:r>
                <a:rPr lang="en-US" sz="600" b="1" dirty="0" smtClean="0">
                  <a:solidFill>
                    <a:srgbClr val="CC99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4234510" y="3256609"/>
              <a:ext cx="54006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Mountain</a:t>
              </a:r>
              <a:r>
                <a:rPr lang="en-US" sz="600" b="1" dirty="0" smtClean="0">
                  <a:solidFill>
                    <a:srgbClr val="CC99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 rot="16200000">
              <a:off x="4430351" y="3518987"/>
              <a:ext cx="56978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Buena</a:t>
              </a:r>
              <a:r>
                <a:rPr lang="en-US" sz="6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Vista</a:t>
              </a:r>
              <a:r>
                <a:rPr lang="en-US" sz="6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cxnSp>
          <p:nvCxnSpPr>
            <p:cNvPr id="821" name="Straight Arrow Connector 820"/>
            <p:cNvCxnSpPr/>
            <p:nvPr/>
          </p:nvCxnSpPr>
          <p:spPr>
            <a:xfrm>
              <a:off x="711722" y="3482441"/>
              <a:ext cx="257175" cy="1309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/>
            <p:cNvSpPr txBox="1"/>
            <p:nvPr/>
          </p:nvSpPr>
          <p:spPr>
            <a:xfrm rot="16200000">
              <a:off x="950345" y="2882706"/>
              <a:ext cx="46515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Los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Robles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 rot="16200000">
              <a:off x="2443973" y="3002662"/>
              <a:ext cx="58881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Michililinda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cxnSp>
          <p:nvCxnSpPr>
            <p:cNvPr id="293" name="Straight Arrow Connector 292"/>
            <p:cNvCxnSpPr/>
            <p:nvPr/>
          </p:nvCxnSpPr>
          <p:spPr>
            <a:xfrm flipH="1">
              <a:off x="2870377" y="3016703"/>
              <a:ext cx="245327" cy="65569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H="1">
              <a:off x="3291475" y="3137136"/>
              <a:ext cx="176608" cy="5501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>
              <a:off x="3387497" y="3239727"/>
              <a:ext cx="223323" cy="58126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 rot="16200000">
              <a:off x="2079063" y="2905682"/>
              <a:ext cx="78737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Sierra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Madre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Villa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 rot="16200000">
              <a:off x="1836082" y="2856179"/>
              <a:ext cx="52816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Altadena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07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70" y="3013056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11" descr="California 134.sv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41" y="3684115"/>
              <a:ext cx="179563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Rectangle 310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7" name="Rectangle 316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2" name="Rectangle 321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7" name="Rectangle 326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8" name="Rectangle 327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9" name="Rectangle 328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2" name="Rectangle 331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3" name="Rectangle 332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85803" y="4363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7" name="Rectangle 336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31" name="Picture 7" descr="Interstate 605 marker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801" y="4389871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531" y="4141229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TextBox 86"/>
            <p:cNvSpPr txBox="1"/>
            <p:nvPr/>
          </p:nvSpPr>
          <p:spPr>
            <a:xfrm rot="16140000">
              <a:off x="3092045" y="4223337"/>
              <a:ext cx="721303" cy="12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Santa</a:t>
              </a:r>
              <a:r>
                <a:rPr lang="en-US" sz="700" b="1" dirty="0" smtClean="0">
                  <a:solidFill>
                    <a:srgbClr val="00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Anita</a:t>
              </a:r>
              <a:r>
                <a:rPr lang="en-US" sz="700" b="1" dirty="0" smtClean="0">
                  <a:solidFill>
                    <a:srgbClr val="00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6205415" y="4392246"/>
              <a:ext cx="375139" cy="7816"/>
            </a:xfrm>
            <a:custGeom>
              <a:avLst/>
              <a:gdLst>
                <a:gd name="connsiteX0" fmla="*/ 375139 w 375139"/>
                <a:gd name="connsiteY0" fmla="*/ 7816 h 7816"/>
                <a:gd name="connsiteX1" fmla="*/ 0 w 375139"/>
                <a:gd name="connsiteY1" fmla="*/ 0 h 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139" h="7816">
                  <a:moveTo>
                    <a:pt x="375139" y="7816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5972656" y="4576231"/>
              <a:ext cx="45444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Azusa</a:t>
              </a:r>
              <a:r>
                <a:rPr lang="en-US" sz="700" b="1" dirty="0" smtClean="0">
                  <a:solidFill>
                    <a:srgbClr val="336699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pic>
          <p:nvPicPr>
            <p:cNvPr id="90" name="Picture 2" descr="State Route 39 marke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368" y="4889680"/>
              <a:ext cx="157538" cy="16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" name="Freeform 109"/>
          <p:cNvSpPr/>
          <p:nvPr/>
        </p:nvSpPr>
        <p:spPr>
          <a:xfrm>
            <a:off x="3706409" y="3220585"/>
            <a:ext cx="1495341" cy="273349"/>
          </a:xfrm>
          <a:custGeom>
            <a:avLst/>
            <a:gdLst>
              <a:gd name="connsiteX0" fmla="*/ 2973788 w 2973788"/>
              <a:gd name="connsiteY0" fmla="*/ 198782 h 218661"/>
              <a:gd name="connsiteX1" fmla="*/ 2496710 w 2973788"/>
              <a:gd name="connsiteY1" fmla="*/ 214685 h 218661"/>
              <a:gd name="connsiteX2" fmla="*/ 2321781 w 2973788"/>
              <a:gd name="connsiteY2" fmla="*/ 218661 h 218661"/>
              <a:gd name="connsiteX3" fmla="*/ 2226366 w 2973788"/>
              <a:gd name="connsiteY3" fmla="*/ 190831 h 218661"/>
              <a:gd name="connsiteX4" fmla="*/ 2003729 w 2973788"/>
              <a:gd name="connsiteY4" fmla="*/ 198782 h 218661"/>
              <a:gd name="connsiteX5" fmla="*/ 1272209 w 2973788"/>
              <a:gd name="connsiteY5" fmla="*/ 202758 h 218661"/>
              <a:gd name="connsiteX6" fmla="*/ 1216550 w 2973788"/>
              <a:gd name="connsiteY6" fmla="*/ 202758 h 218661"/>
              <a:gd name="connsiteX7" fmla="*/ 1192696 w 2973788"/>
              <a:gd name="connsiteY7" fmla="*/ 151075 h 218661"/>
              <a:gd name="connsiteX8" fmla="*/ 1152939 w 2973788"/>
              <a:gd name="connsiteY8" fmla="*/ 111318 h 218661"/>
              <a:gd name="connsiteX9" fmla="*/ 1093305 w 2973788"/>
              <a:gd name="connsiteY9" fmla="*/ 15902 h 218661"/>
              <a:gd name="connsiteX10" fmla="*/ 1069451 w 2973788"/>
              <a:gd name="connsiteY10" fmla="*/ 3976 h 218661"/>
              <a:gd name="connsiteX11" fmla="*/ 576470 w 2973788"/>
              <a:gd name="connsiteY11" fmla="*/ 0 h 218661"/>
              <a:gd name="connsiteX12" fmla="*/ 536713 w 2973788"/>
              <a:gd name="connsiteY12" fmla="*/ 31805 h 218661"/>
              <a:gd name="connsiteX13" fmla="*/ 489006 w 2973788"/>
              <a:gd name="connsiteY13" fmla="*/ 55659 h 218661"/>
              <a:gd name="connsiteX14" fmla="*/ 0 w 2973788"/>
              <a:gd name="connsiteY14" fmla="*/ 59635 h 218661"/>
              <a:gd name="connsiteX0" fmla="*/ 2484782 w 2484782"/>
              <a:gd name="connsiteY0" fmla="*/ 198782 h 218661"/>
              <a:gd name="connsiteX1" fmla="*/ 2007704 w 2484782"/>
              <a:gd name="connsiteY1" fmla="*/ 214685 h 218661"/>
              <a:gd name="connsiteX2" fmla="*/ 1832775 w 2484782"/>
              <a:gd name="connsiteY2" fmla="*/ 218661 h 218661"/>
              <a:gd name="connsiteX3" fmla="*/ 1737360 w 2484782"/>
              <a:gd name="connsiteY3" fmla="*/ 190831 h 218661"/>
              <a:gd name="connsiteX4" fmla="*/ 1514723 w 2484782"/>
              <a:gd name="connsiteY4" fmla="*/ 198782 h 218661"/>
              <a:gd name="connsiteX5" fmla="*/ 783203 w 2484782"/>
              <a:gd name="connsiteY5" fmla="*/ 202758 h 218661"/>
              <a:gd name="connsiteX6" fmla="*/ 727544 w 2484782"/>
              <a:gd name="connsiteY6" fmla="*/ 202758 h 218661"/>
              <a:gd name="connsiteX7" fmla="*/ 703690 w 2484782"/>
              <a:gd name="connsiteY7" fmla="*/ 151075 h 218661"/>
              <a:gd name="connsiteX8" fmla="*/ 663933 w 2484782"/>
              <a:gd name="connsiteY8" fmla="*/ 111318 h 218661"/>
              <a:gd name="connsiteX9" fmla="*/ 604299 w 2484782"/>
              <a:gd name="connsiteY9" fmla="*/ 15902 h 218661"/>
              <a:gd name="connsiteX10" fmla="*/ 580445 w 2484782"/>
              <a:gd name="connsiteY10" fmla="*/ 3976 h 218661"/>
              <a:gd name="connsiteX11" fmla="*/ 87464 w 2484782"/>
              <a:gd name="connsiteY11" fmla="*/ 0 h 218661"/>
              <a:gd name="connsiteX12" fmla="*/ 47707 w 2484782"/>
              <a:gd name="connsiteY12" fmla="*/ 31805 h 218661"/>
              <a:gd name="connsiteX13" fmla="*/ 0 w 2484782"/>
              <a:gd name="connsiteY13" fmla="*/ 55659 h 218661"/>
              <a:gd name="connsiteX0" fmla="*/ 2437075 w 2437075"/>
              <a:gd name="connsiteY0" fmla="*/ 198782 h 218661"/>
              <a:gd name="connsiteX1" fmla="*/ 1959997 w 2437075"/>
              <a:gd name="connsiteY1" fmla="*/ 214685 h 218661"/>
              <a:gd name="connsiteX2" fmla="*/ 1785068 w 2437075"/>
              <a:gd name="connsiteY2" fmla="*/ 218661 h 218661"/>
              <a:gd name="connsiteX3" fmla="*/ 1689653 w 2437075"/>
              <a:gd name="connsiteY3" fmla="*/ 190831 h 218661"/>
              <a:gd name="connsiteX4" fmla="*/ 1467016 w 2437075"/>
              <a:gd name="connsiteY4" fmla="*/ 198782 h 218661"/>
              <a:gd name="connsiteX5" fmla="*/ 735496 w 2437075"/>
              <a:gd name="connsiteY5" fmla="*/ 202758 h 218661"/>
              <a:gd name="connsiteX6" fmla="*/ 679837 w 2437075"/>
              <a:gd name="connsiteY6" fmla="*/ 202758 h 218661"/>
              <a:gd name="connsiteX7" fmla="*/ 655983 w 2437075"/>
              <a:gd name="connsiteY7" fmla="*/ 151075 h 218661"/>
              <a:gd name="connsiteX8" fmla="*/ 616226 w 2437075"/>
              <a:gd name="connsiteY8" fmla="*/ 111318 h 218661"/>
              <a:gd name="connsiteX9" fmla="*/ 556592 w 2437075"/>
              <a:gd name="connsiteY9" fmla="*/ 15902 h 218661"/>
              <a:gd name="connsiteX10" fmla="*/ 532738 w 2437075"/>
              <a:gd name="connsiteY10" fmla="*/ 3976 h 218661"/>
              <a:gd name="connsiteX11" fmla="*/ 39757 w 2437075"/>
              <a:gd name="connsiteY11" fmla="*/ 0 h 218661"/>
              <a:gd name="connsiteX12" fmla="*/ 0 w 2437075"/>
              <a:gd name="connsiteY12" fmla="*/ 31805 h 218661"/>
              <a:gd name="connsiteX0" fmla="*/ 2437075 w 2437075"/>
              <a:gd name="connsiteY0" fmla="*/ 198782 h 218661"/>
              <a:gd name="connsiteX1" fmla="*/ 1959997 w 2437075"/>
              <a:gd name="connsiteY1" fmla="*/ 214685 h 218661"/>
              <a:gd name="connsiteX2" fmla="*/ 1785068 w 2437075"/>
              <a:gd name="connsiteY2" fmla="*/ 218661 h 218661"/>
              <a:gd name="connsiteX3" fmla="*/ 1689653 w 2437075"/>
              <a:gd name="connsiteY3" fmla="*/ 190831 h 218661"/>
              <a:gd name="connsiteX4" fmla="*/ 1467016 w 2437075"/>
              <a:gd name="connsiteY4" fmla="*/ 198782 h 218661"/>
              <a:gd name="connsiteX5" fmla="*/ 735496 w 2437075"/>
              <a:gd name="connsiteY5" fmla="*/ 202758 h 218661"/>
              <a:gd name="connsiteX6" fmla="*/ 679837 w 2437075"/>
              <a:gd name="connsiteY6" fmla="*/ 202758 h 218661"/>
              <a:gd name="connsiteX7" fmla="*/ 655983 w 2437075"/>
              <a:gd name="connsiteY7" fmla="*/ 151075 h 218661"/>
              <a:gd name="connsiteX8" fmla="*/ 616226 w 2437075"/>
              <a:gd name="connsiteY8" fmla="*/ 111318 h 218661"/>
              <a:gd name="connsiteX9" fmla="*/ 556592 w 2437075"/>
              <a:gd name="connsiteY9" fmla="*/ 15902 h 218661"/>
              <a:gd name="connsiteX10" fmla="*/ 532738 w 2437075"/>
              <a:gd name="connsiteY10" fmla="*/ 3976 h 218661"/>
              <a:gd name="connsiteX11" fmla="*/ 39757 w 2437075"/>
              <a:gd name="connsiteY11" fmla="*/ 0 h 218661"/>
              <a:gd name="connsiteX12" fmla="*/ 0 w 2437075"/>
              <a:gd name="connsiteY12" fmla="*/ 31805 h 218661"/>
              <a:gd name="connsiteX0" fmla="*/ 2397318 w 2397318"/>
              <a:gd name="connsiteY0" fmla="*/ 198782 h 218661"/>
              <a:gd name="connsiteX1" fmla="*/ 1920240 w 2397318"/>
              <a:gd name="connsiteY1" fmla="*/ 214685 h 218661"/>
              <a:gd name="connsiteX2" fmla="*/ 1745311 w 2397318"/>
              <a:gd name="connsiteY2" fmla="*/ 218661 h 218661"/>
              <a:gd name="connsiteX3" fmla="*/ 1649896 w 2397318"/>
              <a:gd name="connsiteY3" fmla="*/ 190831 h 218661"/>
              <a:gd name="connsiteX4" fmla="*/ 1427259 w 2397318"/>
              <a:gd name="connsiteY4" fmla="*/ 198782 h 218661"/>
              <a:gd name="connsiteX5" fmla="*/ 695739 w 2397318"/>
              <a:gd name="connsiteY5" fmla="*/ 202758 h 218661"/>
              <a:gd name="connsiteX6" fmla="*/ 640080 w 2397318"/>
              <a:gd name="connsiteY6" fmla="*/ 202758 h 218661"/>
              <a:gd name="connsiteX7" fmla="*/ 616226 w 2397318"/>
              <a:gd name="connsiteY7" fmla="*/ 151075 h 218661"/>
              <a:gd name="connsiteX8" fmla="*/ 576469 w 2397318"/>
              <a:gd name="connsiteY8" fmla="*/ 111318 h 218661"/>
              <a:gd name="connsiteX9" fmla="*/ 516835 w 2397318"/>
              <a:gd name="connsiteY9" fmla="*/ 15902 h 218661"/>
              <a:gd name="connsiteX10" fmla="*/ 492981 w 2397318"/>
              <a:gd name="connsiteY10" fmla="*/ 3976 h 218661"/>
              <a:gd name="connsiteX11" fmla="*/ 0 w 2397318"/>
              <a:gd name="connsiteY11" fmla="*/ 0 h 218661"/>
              <a:gd name="connsiteX0" fmla="*/ 1920240 w 1920240"/>
              <a:gd name="connsiteY0" fmla="*/ 214685 h 218661"/>
              <a:gd name="connsiteX1" fmla="*/ 1745311 w 1920240"/>
              <a:gd name="connsiteY1" fmla="*/ 218661 h 218661"/>
              <a:gd name="connsiteX2" fmla="*/ 1649896 w 1920240"/>
              <a:gd name="connsiteY2" fmla="*/ 190831 h 218661"/>
              <a:gd name="connsiteX3" fmla="*/ 1427259 w 1920240"/>
              <a:gd name="connsiteY3" fmla="*/ 198782 h 218661"/>
              <a:gd name="connsiteX4" fmla="*/ 695739 w 1920240"/>
              <a:gd name="connsiteY4" fmla="*/ 202758 h 218661"/>
              <a:gd name="connsiteX5" fmla="*/ 640080 w 1920240"/>
              <a:gd name="connsiteY5" fmla="*/ 202758 h 218661"/>
              <a:gd name="connsiteX6" fmla="*/ 616226 w 1920240"/>
              <a:gd name="connsiteY6" fmla="*/ 151075 h 218661"/>
              <a:gd name="connsiteX7" fmla="*/ 576469 w 1920240"/>
              <a:gd name="connsiteY7" fmla="*/ 111318 h 218661"/>
              <a:gd name="connsiteX8" fmla="*/ 516835 w 1920240"/>
              <a:gd name="connsiteY8" fmla="*/ 15902 h 218661"/>
              <a:gd name="connsiteX9" fmla="*/ 492981 w 1920240"/>
              <a:gd name="connsiteY9" fmla="*/ 3976 h 218661"/>
              <a:gd name="connsiteX10" fmla="*/ 0 w 1920240"/>
              <a:gd name="connsiteY10" fmla="*/ 0 h 218661"/>
              <a:gd name="connsiteX0" fmla="*/ 1745311 w 1745311"/>
              <a:gd name="connsiteY0" fmla="*/ 218661 h 218661"/>
              <a:gd name="connsiteX1" fmla="*/ 1649896 w 1745311"/>
              <a:gd name="connsiteY1" fmla="*/ 190831 h 218661"/>
              <a:gd name="connsiteX2" fmla="*/ 1427259 w 1745311"/>
              <a:gd name="connsiteY2" fmla="*/ 198782 h 218661"/>
              <a:gd name="connsiteX3" fmla="*/ 695739 w 1745311"/>
              <a:gd name="connsiteY3" fmla="*/ 202758 h 218661"/>
              <a:gd name="connsiteX4" fmla="*/ 640080 w 1745311"/>
              <a:gd name="connsiteY4" fmla="*/ 202758 h 218661"/>
              <a:gd name="connsiteX5" fmla="*/ 616226 w 1745311"/>
              <a:gd name="connsiteY5" fmla="*/ 151075 h 218661"/>
              <a:gd name="connsiteX6" fmla="*/ 576469 w 1745311"/>
              <a:gd name="connsiteY6" fmla="*/ 111318 h 218661"/>
              <a:gd name="connsiteX7" fmla="*/ 516835 w 1745311"/>
              <a:gd name="connsiteY7" fmla="*/ 15902 h 218661"/>
              <a:gd name="connsiteX8" fmla="*/ 492981 w 1745311"/>
              <a:gd name="connsiteY8" fmla="*/ 3976 h 218661"/>
              <a:gd name="connsiteX9" fmla="*/ 0 w 1745311"/>
              <a:gd name="connsiteY9" fmla="*/ 0 h 218661"/>
              <a:gd name="connsiteX0" fmla="*/ 1649896 w 1649896"/>
              <a:gd name="connsiteY0" fmla="*/ 190831 h 202758"/>
              <a:gd name="connsiteX1" fmla="*/ 1427259 w 1649896"/>
              <a:gd name="connsiteY1" fmla="*/ 198782 h 202758"/>
              <a:gd name="connsiteX2" fmla="*/ 695739 w 1649896"/>
              <a:gd name="connsiteY2" fmla="*/ 202758 h 202758"/>
              <a:gd name="connsiteX3" fmla="*/ 640080 w 1649896"/>
              <a:gd name="connsiteY3" fmla="*/ 202758 h 202758"/>
              <a:gd name="connsiteX4" fmla="*/ 616226 w 1649896"/>
              <a:gd name="connsiteY4" fmla="*/ 151075 h 202758"/>
              <a:gd name="connsiteX5" fmla="*/ 576469 w 1649896"/>
              <a:gd name="connsiteY5" fmla="*/ 111318 h 202758"/>
              <a:gd name="connsiteX6" fmla="*/ 516835 w 1649896"/>
              <a:gd name="connsiteY6" fmla="*/ 15902 h 202758"/>
              <a:gd name="connsiteX7" fmla="*/ 492981 w 1649896"/>
              <a:gd name="connsiteY7" fmla="*/ 3976 h 202758"/>
              <a:gd name="connsiteX8" fmla="*/ 0 w 1649896"/>
              <a:gd name="connsiteY8" fmla="*/ 0 h 202758"/>
              <a:gd name="connsiteX0" fmla="*/ 1427259 w 1427259"/>
              <a:gd name="connsiteY0" fmla="*/ 198782 h 202758"/>
              <a:gd name="connsiteX1" fmla="*/ 695739 w 1427259"/>
              <a:gd name="connsiteY1" fmla="*/ 202758 h 202758"/>
              <a:gd name="connsiteX2" fmla="*/ 640080 w 1427259"/>
              <a:gd name="connsiteY2" fmla="*/ 202758 h 202758"/>
              <a:gd name="connsiteX3" fmla="*/ 616226 w 1427259"/>
              <a:gd name="connsiteY3" fmla="*/ 151075 h 202758"/>
              <a:gd name="connsiteX4" fmla="*/ 576469 w 1427259"/>
              <a:gd name="connsiteY4" fmla="*/ 111318 h 202758"/>
              <a:gd name="connsiteX5" fmla="*/ 516835 w 1427259"/>
              <a:gd name="connsiteY5" fmla="*/ 15902 h 202758"/>
              <a:gd name="connsiteX6" fmla="*/ 492981 w 1427259"/>
              <a:gd name="connsiteY6" fmla="*/ 3976 h 202758"/>
              <a:gd name="connsiteX7" fmla="*/ 0 w 1427259"/>
              <a:gd name="connsiteY7" fmla="*/ 0 h 202758"/>
              <a:gd name="connsiteX0" fmla="*/ 1087751 w 1087751"/>
              <a:gd name="connsiteY0" fmla="*/ 198782 h 202758"/>
              <a:gd name="connsiteX1" fmla="*/ 695739 w 1087751"/>
              <a:gd name="connsiteY1" fmla="*/ 202758 h 202758"/>
              <a:gd name="connsiteX2" fmla="*/ 640080 w 1087751"/>
              <a:gd name="connsiteY2" fmla="*/ 202758 h 202758"/>
              <a:gd name="connsiteX3" fmla="*/ 616226 w 1087751"/>
              <a:gd name="connsiteY3" fmla="*/ 151075 h 202758"/>
              <a:gd name="connsiteX4" fmla="*/ 576469 w 1087751"/>
              <a:gd name="connsiteY4" fmla="*/ 111318 h 202758"/>
              <a:gd name="connsiteX5" fmla="*/ 516835 w 1087751"/>
              <a:gd name="connsiteY5" fmla="*/ 15902 h 202758"/>
              <a:gd name="connsiteX6" fmla="*/ 492981 w 1087751"/>
              <a:gd name="connsiteY6" fmla="*/ 3976 h 202758"/>
              <a:gd name="connsiteX7" fmla="*/ 0 w 1087751"/>
              <a:gd name="connsiteY7" fmla="*/ 0 h 2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751" h="202758">
                <a:moveTo>
                  <a:pt x="1087751" y="198782"/>
                </a:moveTo>
                <a:lnTo>
                  <a:pt x="695739" y="202758"/>
                </a:lnTo>
                <a:lnTo>
                  <a:pt x="640080" y="202758"/>
                </a:lnTo>
                <a:lnTo>
                  <a:pt x="616226" y="151075"/>
                </a:lnTo>
                <a:lnTo>
                  <a:pt x="576469" y="111318"/>
                </a:lnTo>
                <a:lnTo>
                  <a:pt x="516835" y="15902"/>
                </a:lnTo>
                <a:lnTo>
                  <a:pt x="492981" y="3976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2" name="Freeform 111"/>
          <p:cNvSpPr/>
          <p:nvPr/>
        </p:nvSpPr>
        <p:spPr>
          <a:xfrm>
            <a:off x="1006940" y="2549696"/>
            <a:ext cx="7413276" cy="1633135"/>
          </a:xfrm>
          <a:custGeom>
            <a:avLst/>
            <a:gdLst>
              <a:gd name="connsiteX0" fmla="*/ 5392616 w 5392616"/>
              <a:gd name="connsiteY0" fmla="*/ 1203570 h 1211385"/>
              <a:gd name="connsiteX1" fmla="*/ 5322277 w 5392616"/>
              <a:gd name="connsiteY1" fmla="*/ 1211385 h 1211385"/>
              <a:gd name="connsiteX2" fmla="*/ 5220677 w 5392616"/>
              <a:gd name="connsiteY2" fmla="*/ 1055077 h 1211385"/>
              <a:gd name="connsiteX3" fmla="*/ 5134708 w 5392616"/>
              <a:gd name="connsiteY3" fmla="*/ 1023816 h 1211385"/>
              <a:gd name="connsiteX4" fmla="*/ 4954954 w 5392616"/>
              <a:gd name="connsiteY4" fmla="*/ 945662 h 1211385"/>
              <a:gd name="connsiteX5" fmla="*/ 4743939 w 5392616"/>
              <a:gd name="connsiteY5" fmla="*/ 1000370 h 1211385"/>
              <a:gd name="connsiteX6" fmla="*/ 4439139 w 5392616"/>
              <a:gd name="connsiteY6" fmla="*/ 883139 h 1211385"/>
              <a:gd name="connsiteX7" fmla="*/ 4314093 w 5392616"/>
              <a:gd name="connsiteY7" fmla="*/ 851877 h 1211385"/>
              <a:gd name="connsiteX8" fmla="*/ 4220308 w 5392616"/>
              <a:gd name="connsiteY8" fmla="*/ 828431 h 1211385"/>
              <a:gd name="connsiteX9" fmla="*/ 3876431 w 5392616"/>
              <a:gd name="connsiteY9" fmla="*/ 820616 h 1211385"/>
              <a:gd name="connsiteX10" fmla="*/ 3696677 w 5392616"/>
              <a:gd name="connsiteY10" fmla="*/ 828431 h 1211385"/>
              <a:gd name="connsiteX11" fmla="*/ 3399693 w 5392616"/>
              <a:gd name="connsiteY11" fmla="*/ 828431 h 1211385"/>
              <a:gd name="connsiteX12" fmla="*/ 3235570 w 5392616"/>
              <a:gd name="connsiteY12" fmla="*/ 804985 h 1211385"/>
              <a:gd name="connsiteX13" fmla="*/ 3126154 w 5392616"/>
              <a:gd name="connsiteY13" fmla="*/ 765908 h 1211385"/>
              <a:gd name="connsiteX14" fmla="*/ 3032370 w 5392616"/>
              <a:gd name="connsiteY14" fmla="*/ 687754 h 1211385"/>
              <a:gd name="connsiteX15" fmla="*/ 2977662 w 5392616"/>
              <a:gd name="connsiteY15" fmla="*/ 640862 h 1211385"/>
              <a:gd name="connsiteX16" fmla="*/ 2829170 w 5392616"/>
              <a:gd name="connsiteY16" fmla="*/ 547077 h 1211385"/>
              <a:gd name="connsiteX17" fmla="*/ 2758831 w 5392616"/>
              <a:gd name="connsiteY17" fmla="*/ 508000 h 1211385"/>
              <a:gd name="connsiteX18" fmla="*/ 2633785 w 5392616"/>
              <a:gd name="connsiteY18" fmla="*/ 468923 h 1211385"/>
              <a:gd name="connsiteX19" fmla="*/ 2313354 w 5392616"/>
              <a:gd name="connsiteY19" fmla="*/ 484554 h 1211385"/>
              <a:gd name="connsiteX20" fmla="*/ 1875693 w 5392616"/>
              <a:gd name="connsiteY20" fmla="*/ 484554 h 1211385"/>
              <a:gd name="connsiteX21" fmla="*/ 1805354 w 5392616"/>
              <a:gd name="connsiteY21" fmla="*/ 484554 h 1211385"/>
              <a:gd name="connsiteX22" fmla="*/ 1719385 w 5392616"/>
              <a:gd name="connsiteY22" fmla="*/ 508000 h 1211385"/>
              <a:gd name="connsiteX23" fmla="*/ 1649047 w 5392616"/>
              <a:gd name="connsiteY23" fmla="*/ 508000 h 1211385"/>
              <a:gd name="connsiteX24" fmla="*/ 1570893 w 5392616"/>
              <a:gd name="connsiteY24" fmla="*/ 492370 h 1211385"/>
              <a:gd name="connsiteX25" fmla="*/ 1461477 w 5392616"/>
              <a:gd name="connsiteY25" fmla="*/ 390770 h 1211385"/>
              <a:gd name="connsiteX26" fmla="*/ 1383323 w 5392616"/>
              <a:gd name="connsiteY26" fmla="*/ 375139 h 1211385"/>
              <a:gd name="connsiteX27" fmla="*/ 1281723 w 5392616"/>
              <a:gd name="connsiteY27" fmla="*/ 375139 h 1211385"/>
              <a:gd name="connsiteX28" fmla="*/ 976923 w 5392616"/>
              <a:gd name="connsiteY28" fmla="*/ 390770 h 1211385"/>
              <a:gd name="connsiteX29" fmla="*/ 797170 w 5392616"/>
              <a:gd name="connsiteY29" fmla="*/ 382954 h 1211385"/>
              <a:gd name="connsiteX30" fmla="*/ 726831 w 5392616"/>
              <a:gd name="connsiteY30" fmla="*/ 390770 h 1211385"/>
              <a:gd name="connsiteX31" fmla="*/ 695570 w 5392616"/>
              <a:gd name="connsiteY31" fmla="*/ 398585 h 1211385"/>
              <a:gd name="connsiteX32" fmla="*/ 562708 w 5392616"/>
              <a:gd name="connsiteY32" fmla="*/ 390770 h 1211385"/>
              <a:gd name="connsiteX33" fmla="*/ 328247 w 5392616"/>
              <a:gd name="connsiteY33" fmla="*/ 390770 h 1211385"/>
              <a:gd name="connsiteX34" fmla="*/ 195385 w 5392616"/>
              <a:gd name="connsiteY34" fmla="*/ 390770 h 1211385"/>
              <a:gd name="connsiteX35" fmla="*/ 148493 w 5392616"/>
              <a:gd name="connsiteY35" fmla="*/ 390770 h 1211385"/>
              <a:gd name="connsiteX36" fmla="*/ 78154 w 5392616"/>
              <a:gd name="connsiteY36" fmla="*/ 429846 h 1211385"/>
              <a:gd name="connsiteX37" fmla="*/ 46893 w 5392616"/>
              <a:gd name="connsiteY37" fmla="*/ 367323 h 1211385"/>
              <a:gd name="connsiteX38" fmla="*/ 7816 w 5392616"/>
              <a:gd name="connsiteY38" fmla="*/ 273539 h 1211385"/>
              <a:gd name="connsiteX39" fmla="*/ 0 w 5392616"/>
              <a:gd name="connsiteY39" fmla="*/ 132862 h 1211385"/>
              <a:gd name="connsiteX40" fmla="*/ 23447 w 5392616"/>
              <a:gd name="connsiteY40" fmla="*/ 0 h 121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92616" h="1211385">
                <a:moveTo>
                  <a:pt x="5392616" y="1203570"/>
                </a:moveTo>
                <a:lnTo>
                  <a:pt x="5322277" y="1211385"/>
                </a:lnTo>
                <a:lnTo>
                  <a:pt x="5220677" y="1055077"/>
                </a:lnTo>
                <a:lnTo>
                  <a:pt x="5134708" y="1023816"/>
                </a:lnTo>
                <a:lnTo>
                  <a:pt x="4954954" y="945662"/>
                </a:lnTo>
                <a:lnTo>
                  <a:pt x="4743939" y="1000370"/>
                </a:lnTo>
                <a:lnTo>
                  <a:pt x="4439139" y="883139"/>
                </a:lnTo>
                <a:lnTo>
                  <a:pt x="4314093" y="851877"/>
                </a:lnTo>
                <a:lnTo>
                  <a:pt x="4220308" y="828431"/>
                </a:lnTo>
                <a:lnTo>
                  <a:pt x="3876431" y="820616"/>
                </a:lnTo>
                <a:lnTo>
                  <a:pt x="3696677" y="828431"/>
                </a:lnTo>
                <a:lnTo>
                  <a:pt x="3399693" y="828431"/>
                </a:lnTo>
                <a:lnTo>
                  <a:pt x="3235570" y="804985"/>
                </a:lnTo>
                <a:lnTo>
                  <a:pt x="3126154" y="765908"/>
                </a:lnTo>
                <a:lnTo>
                  <a:pt x="3032370" y="687754"/>
                </a:lnTo>
                <a:lnTo>
                  <a:pt x="2977662" y="640862"/>
                </a:lnTo>
                <a:lnTo>
                  <a:pt x="2829170" y="547077"/>
                </a:lnTo>
                <a:lnTo>
                  <a:pt x="2758831" y="508000"/>
                </a:lnTo>
                <a:lnTo>
                  <a:pt x="2633785" y="468923"/>
                </a:lnTo>
                <a:lnTo>
                  <a:pt x="2313354" y="484554"/>
                </a:lnTo>
                <a:lnTo>
                  <a:pt x="1875693" y="484554"/>
                </a:lnTo>
                <a:lnTo>
                  <a:pt x="1805354" y="484554"/>
                </a:lnTo>
                <a:lnTo>
                  <a:pt x="1719385" y="508000"/>
                </a:lnTo>
                <a:lnTo>
                  <a:pt x="1649047" y="508000"/>
                </a:lnTo>
                <a:lnTo>
                  <a:pt x="1570893" y="492370"/>
                </a:lnTo>
                <a:lnTo>
                  <a:pt x="1461477" y="390770"/>
                </a:lnTo>
                <a:lnTo>
                  <a:pt x="1383323" y="375139"/>
                </a:lnTo>
                <a:lnTo>
                  <a:pt x="1281723" y="375139"/>
                </a:lnTo>
                <a:lnTo>
                  <a:pt x="976923" y="390770"/>
                </a:lnTo>
                <a:lnTo>
                  <a:pt x="797170" y="382954"/>
                </a:lnTo>
                <a:lnTo>
                  <a:pt x="726831" y="390770"/>
                </a:lnTo>
                <a:lnTo>
                  <a:pt x="695570" y="398585"/>
                </a:lnTo>
                <a:lnTo>
                  <a:pt x="562708" y="390770"/>
                </a:lnTo>
                <a:lnTo>
                  <a:pt x="328247" y="390770"/>
                </a:lnTo>
                <a:lnTo>
                  <a:pt x="195385" y="390770"/>
                </a:lnTo>
                <a:lnTo>
                  <a:pt x="148493" y="390770"/>
                </a:lnTo>
                <a:lnTo>
                  <a:pt x="78154" y="429846"/>
                </a:lnTo>
                <a:lnTo>
                  <a:pt x="46893" y="367323"/>
                </a:lnTo>
                <a:lnTo>
                  <a:pt x="7816" y="273539"/>
                </a:lnTo>
                <a:lnTo>
                  <a:pt x="0" y="132862"/>
                </a:lnTo>
                <a:lnTo>
                  <a:pt x="23447" y="0"/>
                </a:lnTo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1" name="Freeform 110"/>
          <p:cNvSpPr/>
          <p:nvPr/>
        </p:nvSpPr>
        <p:spPr>
          <a:xfrm>
            <a:off x="1002924" y="2546352"/>
            <a:ext cx="7413276" cy="1633135"/>
          </a:xfrm>
          <a:custGeom>
            <a:avLst/>
            <a:gdLst>
              <a:gd name="connsiteX0" fmla="*/ 5392616 w 5392616"/>
              <a:gd name="connsiteY0" fmla="*/ 1203570 h 1211385"/>
              <a:gd name="connsiteX1" fmla="*/ 5322277 w 5392616"/>
              <a:gd name="connsiteY1" fmla="*/ 1211385 h 1211385"/>
              <a:gd name="connsiteX2" fmla="*/ 5220677 w 5392616"/>
              <a:gd name="connsiteY2" fmla="*/ 1055077 h 1211385"/>
              <a:gd name="connsiteX3" fmla="*/ 5134708 w 5392616"/>
              <a:gd name="connsiteY3" fmla="*/ 1023816 h 1211385"/>
              <a:gd name="connsiteX4" fmla="*/ 4954954 w 5392616"/>
              <a:gd name="connsiteY4" fmla="*/ 945662 h 1211385"/>
              <a:gd name="connsiteX5" fmla="*/ 4743939 w 5392616"/>
              <a:gd name="connsiteY5" fmla="*/ 1000370 h 1211385"/>
              <a:gd name="connsiteX6" fmla="*/ 4439139 w 5392616"/>
              <a:gd name="connsiteY6" fmla="*/ 883139 h 1211385"/>
              <a:gd name="connsiteX7" fmla="*/ 4314093 w 5392616"/>
              <a:gd name="connsiteY7" fmla="*/ 851877 h 1211385"/>
              <a:gd name="connsiteX8" fmla="*/ 4220308 w 5392616"/>
              <a:gd name="connsiteY8" fmla="*/ 828431 h 1211385"/>
              <a:gd name="connsiteX9" fmla="*/ 3876431 w 5392616"/>
              <a:gd name="connsiteY9" fmla="*/ 820616 h 1211385"/>
              <a:gd name="connsiteX10" fmla="*/ 3696677 w 5392616"/>
              <a:gd name="connsiteY10" fmla="*/ 828431 h 1211385"/>
              <a:gd name="connsiteX11" fmla="*/ 3399693 w 5392616"/>
              <a:gd name="connsiteY11" fmla="*/ 828431 h 1211385"/>
              <a:gd name="connsiteX12" fmla="*/ 3235570 w 5392616"/>
              <a:gd name="connsiteY12" fmla="*/ 804985 h 1211385"/>
              <a:gd name="connsiteX13" fmla="*/ 3126154 w 5392616"/>
              <a:gd name="connsiteY13" fmla="*/ 765908 h 1211385"/>
              <a:gd name="connsiteX14" fmla="*/ 3032370 w 5392616"/>
              <a:gd name="connsiteY14" fmla="*/ 687754 h 1211385"/>
              <a:gd name="connsiteX15" fmla="*/ 2977662 w 5392616"/>
              <a:gd name="connsiteY15" fmla="*/ 640862 h 1211385"/>
              <a:gd name="connsiteX16" fmla="*/ 2829170 w 5392616"/>
              <a:gd name="connsiteY16" fmla="*/ 547077 h 1211385"/>
              <a:gd name="connsiteX17" fmla="*/ 2758831 w 5392616"/>
              <a:gd name="connsiteY17" fmla="*/ 508000 h 1211385"/>
              <a:gd name="connsiteX18" fmla="*/ 2633785 w 5392616"/>
              <a:gd name="connsiteY18" fmla="*/ 468923 h 1211385"/>
              <a:gd name="connsiteX19" fmla="*/ 2313354 w 5392616"/>
              <a:gd name="connsiteY19" fmla="*/ 484554 h 1211385"/>
              <a:gd name="connsiteX20" fmla="*/ 1875693 w 5392616"/>
              <a:gd name="connsiteY20" fmla="*/ 484554 h 1211385"/>
              <a:gd name="connsiteX21" fmla="*/ 1805354 w 5392616"/>
              <a:gd name="connsiteY21" fmla="*/ 484554 h 1211385"/>
              <a:gd name="connsiteX22" fmla="*/ 1719385 w 5392616"/>
              <a:gd name="connsiteY22" fmla="*/ 508000 h 1211385"/>
              <a:gd name="connsiteX23" fmla="*/ 1649047 w 5392616"/>
              <a:gd name="connsiteY23" fmla="*/ 508000 h 1211385"/>
              <a:gd name="connsiteX24" fmla="*/ 1570893 w 5392616"/>
              <a:gd name="connsiteY24" fmla="*/ 492370 h 1211385"/>
              <a:gd name="connsiteX25" fmla="*/ 1461477 w 5392616"/>
              <a:gd name="connsiteY25" fmla="*/ 390770 h 1211385"/>
              <a:gd name="connsiteX26" fmla="*/ 1383323 w 5392616"/>
              <a:gd name="connsiteY26" fmla="*/ 375139 h 1211385"/>
              <a:gd name="connsiteX27" fmla="*/ 1281723 w 5392616"/>
              <a:gd name="connsiteY27" fmla="*/ 375139 h 1211385"/>
              <a:gd name="connsiteX28" fmla="*/ 976923 w 5392616"/>
              <a:gd name="connsiteY28" fmla="*/ 390770 h 1211385"/>
              <a:gd name="connsiteX29" fmla="*/ 797170 w 5392616"/>
              <a:gd name="connsiteY29" fmla="*/ 382954 h 1211385"/>
              <a:gd name="connsiteX30" fmla="*/ 726831 w 5392616"/>
              <a:gd name="connsiteY30" fmla="*/ 390770 h 1211385"/>
              <a:gd name="connsiteX31" fmla="*/ 695570 w 5392616"/>
              <a:gd name="connsiteY31" fmla="*/ 398585 h 1211385"/>
              <a:gd name="connsiteX32" fmla="*/ 562708 w 5392616"/>
              <a:gd name="connsiteY32" fmla="*/ 390770 h 1211385"/>
              <a:gd name="connsiteX33" fmla="*/ 328247 w 5392616"/>
              <a:gd name="connsiteY33" fmla="*/ 390770 h 1211385"/>
              <a:gd name="connsiteX34" fmla="*/ 195385 w 5392616"/>
              <a:gd name="connsiteY34" fmla="*/ 390770 h 1211385"/>
              <a:gd name="connsiteX35" fmla="*/ 148493 w 5392616"/>
              <a:gd name="connsiteY35" fmla="*/ 390770 h 1211385"/>
              <a:gd name="connsiteX36" fmla="*/ 78154 w 5392616"/>
              <a:gd name="connsiteY36" fmla="*/ 429846 h 1211385"/>
              <a:gd name="connsiteX37" fmla="*/ 46893 w 5392616"/>
              <a:gd name="connsiteY37" fmla="*/ 367323 h 1211385"/>
              <a:gd name="connsiteX38" fmla="*/ 7816 w 5392616"/>
              <a:gd name="connsiteY38" fmla="*/ 273539 h 1211385"/>
              <a:gd name="connsiteX39" fmla="*/ 0 w 5392616"/>
              <a:gd name="connsiteY39" fmla="*/ 132862 h 1211385"/>
              <a:gd name="connsiteX40" fmla="*/ 23447 w 5392616"/>
              <a:gd name="connsiteY40" fmla="*/ 0 h 121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92616" h="1211385">
                <a:moveTo>
                  <a:pt x="5392616" y="1203570"/>
                </a:moveTo>
                <a:lnTo>
                  <a:pt x="5322277" y="1211385"/>
                </a:lnTo>
                <a:lnTo>
                  <a:pt x="5220677" y="1055077"/>
                </a:lnTo>
                <a:lnTo>
                  <a:pt x="5134708" y="1023816"/>
                </a:lnTo>
                <a:lnTo>
                  <a:pt x="4954954" y="945662"/>
                </a:lnTo>
                <a:lnTo>
                  <a:pt x="4743939" y="1000370"/>
                </a:lnTo>
                <a:lnTo>
                  <a:pt x="4439139" y="883139"/>
                </a:lnTo>
                <a:lnTo>
                  <a:pt x="4314093" y="851877"/>
                </a:lnTo>
                <a:lnTo>
                  <a:pt x="4220308" y="828431"/>
                </a:lnTo>
                <a:lnTo>
                  <a:pt x="3876431" y="820616"/>
                </a:lnTo>
                <a:lnTo>
                  <a:pt x="3696677" y="828431"/>
                </a:lnTo>
                <a:lnTo>
                  <a:pt x="3399693" y="828431"/>
                </a:lnTo>
                <a:lnTo>
                  <a:pt x="3235570" y="804985"/>
                </a:lnTo>
                <a:lnTo>
                  <a:pt x="3126154" y="765908"/>
                </a:lnTo>
                <a:lnTo>
                  <a:pt x="3032370" y="687754"/>
                </a:lnTo>
                <a:lnTo>
                  <a:pt x="2977662" y="640862"/>
                </a:lnTo>
                <a:lnTo>
                  <a:pt x="2829170" y="547077"/>
                </a:lnTo>
                <a:lnTo>
                  <a:pt x="2758831" y="508000"/>
                </a:lnTo>
                <a:lnTo>
                  <a:pt x="2633785" y="468923"/>
                </a:lnTo>
                <a:lnTo>
                  <a:pt x="2313354" y="484554"/>
                </a:lnTo>
                <a:lnTo>
                  <a:pt x="1875693" y="484554"/>
                </a:lnTo>
                <a:lnTo>
                  <a:pt x="1805354" y="484554"/>
                </a:lnTo>
                <a:lnTo>
                  <a:pt x="1719385" y="508000"/>
                </a:lnTo>
                <a:lnTo>
                  <a:pt x="1649047" y="508000"/>
                </a:lnTo>
                <a:lnTo>
                  <a:pt x="1570893" y="492370"/>
                </a:lnTo>
                <a:lnTo>
                  <a:pt x="1461477" y="390770"/>
                </a:lnTo>
                <a:lnTo>
                  <a:pt x="1383323" y="375139"/>
                </a:lnTo>
                <a:lnTo>
                  <a:pt x="1281723" y="375139"/>
                </a:lnTo>
                <a:lnTo>
                  <a:pt x="976923" y="390770"/>
                </a:lnTo>
                <a:lnTo>
                  <a:pt x="797170" y="382954"/>
                </a:lnTo>
                <a:lnTo>
                  <a:pt x="726831" y="390770"/>
                </a:lnTo>
                <a:lnTo>
                  <a:pt x="695570" y="398585"/>
                </a:lnTo>
                <a:lnTo>
                  <a:pt x="562708" y="390770"/>
                </a:lnTo>
                <a:lnTo>
                  <a:pt x="328247" y="390770"/>
                </a:lnTo>
                <a:lnTo>
                  <a:pt x="195385" y="390770"/>
                </a:lnTo>
                <a:lnTo>
                  <a:pt x="148493" y="390770"/>
                </a:lnTo>
                <a:lnTo>
                  <a:pt x="78154" y="429846"/>
                </a:lnTo>
                <a:lnTo>
                  <a:pt x="46893" y="367323"/>
                </a:lnTo>
                <a:lnTo>
                  <a:pt x="7816" y="273539"/>
                </a:lnTo>
                <a:lnTo>
                  <a:pt x="0" y="132862"/>
                </a:lnTo>
                <a:lnTo>
                  <a:pt x="23447" y="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4379" y="4814227"/>
            <a:ext cx="211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9761" y="4620158"/>
            <a:ext cx="3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freeway ~18.5 mi</a:t>
            </a:r>
          </a:p>
          <a:p>
            <a:r>
              <a:rPr lang="en-US" dirty="0" smtClean="0"/>
              <a:t>Simulated arterial ~ 3.3 mi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114379" y="5074577"/>
            <a:ext cx="21175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7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network we are modeling</a:t>
            </a:r>
          </a:p>
          <a:p>
            <a:r>
              <a:rPr lang="en-US" dirty="0" smtClean="0"/>
              <a:t>What we did last time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we plan to show this time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 modeling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619" y="3301494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we showed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 typical day</a:t>
            </a:r>
          </a:p>
          <a:p>
            <a:pPr lvl="1"/>
            <a:r>
              <a:rPr lang="en-US" dirty="0" smtClean="0"/>
              <a:t>No-incident</a:t>
            </a:r>
          </a:p>
          <a:p>
            <a:pPr lvl="1"/>
            <a:r>
              <a:rPr lang="en-US" dirty="0" smtClean="0"/>
              <a:t>PM peak period</a:t>
            </a:r>
          </a:p>
          <a:p>
            <a:pPr lvl="1"/>
            <a:r>
              <a:rPr lang="en-US" dirty="0" smtClean="0"/>
              <a:t>Off-peak direction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615"/>
            <a:ext cx="7886700" cy="47740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 miles of 210 Westbound from PM 42 to 23.</a:t>
            </a:r>
          </a:p>
          <a:p>
            <a:r>
              <a:rPr lang="en-US" sz="2400" dirty="0" smtClean="0"/>
              <a:t>23 on-ramps, 21 off-ramps.</a:t>
            </a:r>
          </a:p>
          <a:p>
            <a:r>
              <a:rPr lang="en-US" sz="2400" dirty="0" smtClean="0"/>
              <a:t>Heavy morning congestion, light afternoon congestion.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95" y="3670547"/>
            <a:ext cx="7181850" cy="23174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28820" y="4268775"/>
            <a:ext cx="676729" cy="689166"/>
            <a:chOff x="5702300" y="4559300"/>
            <a:chExt cx="676729" cy="68916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988115" y="4854766"/>
              <a:ext cx="0" cy="393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02300" y="4559300"/>
              <a:ext cx="676729" cy="295466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</p:spPr>
          <p:txBody>
            <a:bodyPr wrap="square" lIns="45720" tIns="9144" rIns="45720" bIns="9144" rtlCol="0">
              <a:spAutoFit/>
            </a:bodyPr>
            <a:lstStyle/>
            <a:p>
              <a:r>
                <a:rPr lang="en-US" dirty="0" smtClean="0"/>
                <a:t>I-605</a:t>
              </a:r>
              <a:endParaRPr lang="en-US" dirty="0"/>
            </a:p>
          </p:txBody>
        </p:sp>
      </p:grpSp>
      <p:sp>
        <p:nvSpPr>
          <p:cNvPr id="12" name="Right Brace 11"/>
          <p:cNvSpPr/>
          <p:nvPr/>
        </p:nvSpPr>
        <p:spPr>
          <a:xfrm rot="16200000">
            <a:off x="4075324" y="3948941"/>
            <a:ext cx="117666" cy="1112934"/>
          </a:xfrm>
          <a:prstGeom prst="rightBrace">
            <a:avLst>
              <a:gd name="adj1" fmla="val 47101"/>
              <a:gd name="adj2" fmla="val 48183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95763" y="3973309"/>
            <a:ext cx="231512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Huntington St. detour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020635" y="4894441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1320" y="5284775"/>
            <a:ext cx="695062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PM 30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643435" y="5583869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94119" y="5974203"/>
            <a:ext cx="78377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PM 42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53528" y="4121042"/>
            <a:ext cx="4173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7520" y="3981342"/>
            <a:ext cx="84600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PM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simulation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8" y="2178447"/>
            <a:ext cx="6715125" cy="359330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725415" y="41943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9700" y="4241800"/>
            <a:ext cx="57163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I-605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712715" y="33815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900" y="3429000"/>
            <a:ext cx="84253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Baldwin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57400" y="2336800"/>
            <a:ext cx="165100" cy="311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16015" y="30767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17500" y="27686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16:20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725915" y="30894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27400" y="27813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18:50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655978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Inspection of congestion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1356</Words>
  <Application>Microsoft Office PowerPoint</Application>
  <PresentationFormat>On-screen Show (4:3)</PresentationFormat>
  <Paragraphs>501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Student presentation</vt:lpstr>
      <vt:lpstr>SIMULATION RESULTS</vt:lpstr>
      <vt:lpstr>Why are we modeling traffic?</vt:lpstr>
      <vt:lpstr>Outline</vt:lpstr>
      <vt:lpstr>Outline</vt:lpstr>
      <vt:lpstr>Network</vt:lpstr>
      <vt:lpstr>Outline</vt:lpstr>
      <vt:lpstr>Last time we showed</vt:lpstr>
      <vt:lpstr>The site</vt:lpstr>
      <vt:lpstr>Freeway simulation results</vt:lpstr>
      <vt:lpstr>Freeway Observed congestion (PeMS)</vt:lpstr>
      <vt:lpstr>Freeway calibration results</vt:lpstr>
      <vt:lpstr>I-210 Arterial and Freeway Model</vt:lpstr>
      <vt:lpstr>Data - Arterial</vt:lpstr>
      <vt:lpstr>Simulated Westbound traffic on Huntington and Colorado</vt:lpstr>
      <vt:lpstr>Estimated vs. Measured Flows, 16:00-17:00</vt:lpstr>
      <vt:lpstr>Outline</vt:lpstr>
      <vt:lpstr>Definitions</vt:lpstr>
      <vt:lpstr>Today we will show: incident modeling</vt:lpstr>
      <vt:lpstr>Today we will show: response plan</vt:lpstr>
      <vt:lpstr>Summary of Incident Runs</vt:lpstr>
      <vt:lpstr>Network</vt:lpstr>
      <vt:lpstr>Run 1: No incident “the Baseline”</vt:lpstr>
      <vt:lpstr>Run 1: No incident “the Baseline”</vt:lpstr>
      <vt:lpstr>Run 1: No incident “the Baseline”</vt:lpstr>
      <vt:lpstr>Incident &amp; Reroute</vt:lpstr>
      <vt:lpstr>Evidence for Passive Rerouting</vt:lpstr>
      <vt:lpstr>Flow @exit Huntington</vt:lpstr>
      <vt:lpstr>Flow @exit Huntington</vt:lpstr>
      <vt:lpstr>Run 2: Incident, 400 veh/h reroute “Passive Reroute, no response plan”</vt:lpstr>
      <vt:lpstr>Run 2: Incident, 400 veh/h reroute “Passive Reroute, no response plan”</vt:lpstr>
      <vt:lpstr>Run 2: Incident, 400 veh/h reroute “Passive Reroute, no response plan”</vt:lpstr>
      <vt:lpstr>Comparison of Contour Plots Run 1: No Incident vs. Run 2: Incident, 400 veh/h reroute</vt:lpstr>
      <vt:lpstr>Comparison of Contour Plots Run 1: No Incident vs. Run 2: Incident, 400 veh/h reroute</vt:lpstr>
      <vt:lpstr>Comparison of Contour Plots  Run 1: No Incident vs. Run 2: Incident, 400 veh/h reroute</vt:lpstr>
      <vt:lpstr>Combination with flow @exit Huntington</vt:lpstr>
      <vt:lpstr>Run 3: Incident, 400 veh/h reroute, cycle time = 240s “Passive Reroute + Adjusted Signal Plan”</vt:lpstr>
      <vt:lpstr>Run 3: Incident, 400 veh/h reroute, cycle time = 240s “Passive Reroute + Adjusted Signal Plan”</vt:lpstr>
      <vt:lpstr>Run 3: Incident, 400 veh/h reroute, cycle time = 240s “Passive Reroute + Adjusted Signal Plan”</vt:lpstr>
      <vt:lpstr>Flow @exit Huntington</vt:lpstr>
      <vt:lpstr>Run 4: Incident, 600 veh/h reroute, cycle time = 240s “Active Reroute + Adjusted Signal Plan”</vt:lpstr>
      <vt:lpstr>Run 4: Incident, 600 veh/h reroute, cycle time = 240s “Active Reroute + Adjusted Signal Plan”</vt:lpstr>
      <vt:lpstr>Run 4: Incident, 600 veh/h reroute, cycle time = 240s “Active Reroute + Adjusted Signal Plan”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</cp:revision>
  <dcterms:created xsi:type="dcterms:W3CDTF">2007-10-07T23:46:29Z</dcterms:created>
  <dcterms:modified xsi:type="dcterms:W3CDTF">2015-05-18T19:31:34Z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