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5" r:id="rId9"/>
    <p:sldId id="267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26" autoAdjust="0"/>
  </p:normalViewPr>
  <p:slideViewPr>
    <p:cSldViewPr>
      <p:cViewPr varScale="1">
        <p:scale>
          <a:sx n="78" d="100"/>
          <a:sy n="78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hanXuan\ICM\210%20AMS\Clustering\Cluster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hanXuan\ICM\210%20AMS\Clustering\ClusterAnalys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hanXuan\ICM\210%20AMS\Clustering\ClusterAnalysi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hanXuan\ICM\210%20AMS\Clustering\ClusterAnalysi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hanXuan\ICM\210%20AMS\Clustering\ClusterAnalysi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hanXuan\ICM\210%20AMS\Clustering\ClusterAnalysi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hanXuan\ICM\210%20AMS\Clustering\Cluster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W’nd/H’day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WB AM</c:v>
                </c:pt>
                <c:pt idx="1">
                  <c:v>WB PM</c:v>
                </c:pt>
                <c:pt idx="2">
                  <c:v>EB AM</c:v>
                </c:pt>
                <c:pt idx="3">
                  <c:v>EB PM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Incident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WB AM</c:v>
                </c:pt>
                <c:pt idx="1">
                  <c:v>WB PM</c:v>
                </c:pt>
                <c:pt idx="2">
                  <c:v>EB AM</c:v>
                </c:pt>
                <c:pt idx="3">
                  <c:v>EB PM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38</c:v>
                </c:pt>
                <c:pt idx="1">
                  <c:v>41</c:v>
                </c:pt>
                <c:pt idx="2">
                  <c:v>19</c:v>
                </c:pt>
                <c:pt idx="3">
                  <c:v>53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Regular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WB AM</c:v>
                </c:pt>
                <c:pt idx="1">
                  <c:v>WB PM</c:v>
                </c:pt>
                <c:pt idx="2">
                  <c:v>EB AM</c:v>
                </c:pt>
                <c:pt idx="3">
                  <c:v>EB PM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58</c:v>
                </c:pt>
                <c:pt idx="1">
                  <c:v>55</c:v>
                </c:pt>
                <c:pt idx="2">
                  <c:v>78</c:v>
                </c:pt>
                <c:pt idx="3">
                  <c:v>44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WB AM</c:v>
                </c:pt>
                <c:pt idx="1">
                  <c:v>WB PM</c:v>
                </c:pt>
                <c:pt idx="2">
                  <c:v>EB AM</c:v>
                </c:pt>
                <c:pt idx="3">
                  <c:v>EB PM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499200"/>
        <c:axId val="32500736"/>
      </c:barChart>
      <c:catAx>
        <c:axId val="32499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500736"/>
        <c:crosses val="autoZero"/>
        <c:auto val="1"/>
        <c:lblAlgn val="ctr"/>
        <c:lblOffset val="100"/>
        <c:noMultiLvlLbl val="0"/>
      </c:catAx>
      <c:valAx>
        <c:axId val="32500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499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[ClusterAnalysis.xlsx]WB AM!PivotTable4</c:name>
    <c:fmtId val="4"/>
  </c:pivotSource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WB AM</a:t>
            </a:r>
            <a:endParaRPr lang="en-US" dirty="0"/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'WB AM'!$J$50:$J$51</c:f>
              <c:strCache>
                <c:ptCount val="1"/>
                <c:pt idx="0">
                  <c:v>incident</c:v>
                </c:pt>
              </c:strCache>
            </c:strRef>
          </c:tx>
          <c:invertIfNegative val="0"/>
          <c:cat>
            <c:strRef>
              <c:f>'WB AM'!$I$52:$I$55</c:f>
              <c:strCach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strCache>
            </c:strRef>
          </c:cat>
          <c:val>
            <c:numRef>
              <c:f>'WB AM'!$J$52:$J$55</c:f>
              <c:numCache>
                <c:formatCode>General</c:formatCode>
                <c:ptCount val="3"/>
                <c:pt idx="0">
                  <c:v>9</c:v>
                </c:pt>
                <c:pt idx="1">
                  <c:v>24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345472"/>
        <c:axId val="26333952"/>
      </c:barChart>
      <c:catAx>
        <c:axId val="74345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6333952"/>
        <c:crosses val="autoZero"/>
        <c:auto val="1"/>
        <c:lblAlgn val="ctr"/>
        <c:lblOffset val="100"/>
        <c:noMultiLvlLbl val="0"/>
      </c:catAx>
      <c:valAx>
        <c:axId val="263339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4345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[ClusterAnalysis.xlsx]WB PM!PivotTable9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WB PM</a:t>
            </a:r>
            <a:endParaRPr lang="en-US" dirty="0"/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'WB PM'!$J$52:$J$53</c:f>
              <c:strCache>
                <c:ptCount val="1"/>
                <c:pt idx="0">
                  <c:v>incident</c:v>
                </c:pt>
              </c:strCache>
            </c:strRef>
          </c:tx>
          <c:invertIfNegative val="0"/>
          <c:cat>
            <c:strRef>
              <c:f>'WB PM'!$I$54:$I$59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strCache>
            </c:strRef>
          </c:cat>
          <c:val>
            <c:numRef>
              <c:f>'WB PM'!$J$54:$J$59</c:f>
              <c:numCache>
                <c:formatCode>General</c:formatCode>
                <c:ptCount val="5"/>
                <c:pt idx="0">
                  <c:v>3</c:v>
                </c:pt>
                <c:pt idx="1">
                  <c:v>30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22528"/>
        <c:axId val="24824064"/>
      </c:barChart>
      <c:catAx>
        <c:axId val="248225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4824064"/>
        <c:crosses val="autoZero"/>
        <c:auto val="1"/>
        <c:lblAlgn val="ctr"/>
        <c:lblOffset val="100"/>
        <c:noMultiLvlLbl val="0"/>
      </c:catAx>
      <c:valAx>
        <c:axId val="248240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4822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[ClusterAnalysis.xlsx]EB AM!PivotTable10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 dirty="0" smtClean="0">
                <a:effectLst/>
              </a:rPr>
              <a:t>EB AM</a:t>
            </a: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'EB AM'!$J$51:$J$52</c:f>
              <c:strCache>
                <c:ptCount val="1"/>
                <c:pt idx="0">
                  <c:v>incident</c:v>
                </c:pt>
              </c:strCache>
            </c:strRef>
          </c:tx>
          <c:invertIfNegative val="0"/>
          <c:cat>
            <c:strRef>
              <c:f>'EB AM'!$I$53:$I$57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</c:strCache>
            </c:strRef>
          </c:cat>
          <c:val>
            <c:numRef>
              <c:f>'EB AM'!$J$53:$J$57</c:f>
              <c:numCache>
                <c:formatCode>General</c:formatCode>
                <c:ptCount val="4"/>
                <c:pt idx="0">
                  <c:v>3</c:v>
                </c:pt>
                <c:pt idx="1">
                  <c:v>11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081536"/>
        <c:axId val="26296320"/>
      </c:barChart>
      <c:catAx>
        <c:axId val="26081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6296320"/>
        <c:crosses val="autoZero"/>
        <c:auto val="1"/>
        <c:lblAlgn val="ctr"/>
        <c:lblOffset val="100"/>
        <c:noMultiLvlLbl val="0"/>
      </c:catAx>
      <c:valAx>
        <c:axId val="262963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6081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[ClusterAnalysis.xlsx]EB PM!PivotTable4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EB PM</a:t>
            </a: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'EB PM'!$J$53:$J$54</c:f>
              <c:strCache>
                <c:ptCount val="1"/>
                <c:pt idx="0">
                  <c:v>incident</c:v>
                </c:pt>
              </c:strCache>
            </c:strRef>
          </c:tx>
          <c:invertIfNegative val="0"/>
          <c:cat>
            <c:strRef>
              <c:f>'EB PM'!$I$55:$I$59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strCache>
            </c:strRef>
          </c:cat>
          <c:val>
            <c:numRef>
              <c:f>'EB PM'!$J$55:$J$59</c:f>
              <c:numCache>
                <c:formatCode>General</c:formatCode>
                <c:ptCount val="4"/>
                <c:pt idx="0">
                  <c:v>7</c:v>
                </c:pt>
                <c:pt idx="1">
                  <c:v>34</c:v>
                </c:pt>
                <c:pt idx="2">
                  <c:v>10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091520"/>
        <c:axId val="26093056"/>
      </c:barChart>
      <c:catAx>
        <c:axId val="260915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6093056"/>
        <c:crosses val="autoZero"/>
        <c:auto val="1"/>
        <c:lblAlgn val="ctr"/>
        <c:lblOffset val="100"/>
        <c:noMultiLvlLbl val="0"/>
      </c:catAx>
      <c:valAx>
        <c:axId val="260930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6091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[ClusterAnalysis.xlsx]CHP!PivotTable1</c:name>
    <c:fmtId val="3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</c:pivotFmts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CHP!$R$5:$R$6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CHP!$Q$7:$Q$11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CHP!$R$7:$R$11</c:f>
              <c:numCache>
                <c:formatCode>General</c:formatCode>
                <c:ptCount val="4"/>
                <c:pt idx="1">
                  <c:v>3</c:v>
                </c:pt>
                <c:pt idx="2">
                  <c:v>3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CHP!$S$5:$S$6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strRef>
              <c:f>CHP!$Q$7:$Q$11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CHP!$S$7:$S$11</c:f>
              <c:numCache>
                <c:formatCode>General</c:formatCode>
                <c:ptCount val="4"/>
                <c:pt idx="1">
                  <c:v>3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CHP!$T$5:$T$6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strRef>
              <c:f>CHP!$Q$7:$Q$11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CHP!$T$7:$T$11</c:f>
              <c:numCache>
                <c:formatCode>General</c:formatCode>
                <c:ptCount val="4"/>
                <c:pt idx="1">
                  <c:v>5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ser>
          <c:idx val="3"/>
          <c:order val="3"/>
          <c:tx>
            <c:strRef>
              <c:f>CHP!$U$5:$U$6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strRef>
              <c:f>CHP!$Q$7:$Q$11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CHP!$U$7:$U$11</c:f>
              <c:numCache>
                <c:formatCode>General</c:formatCode>
                <c:ptCount val="4"/>
                <c:pt idx="1">
                  <c:v>63</c:v>
                </c:pt>
                <c:pt idx="2">
                  <c:v>38</c:v>
                </c:pt>
                <c:pt idx="3">
                  <c:v>30</c:v>
                </c:pt>
              </c:numCache>
            </c:numRef>
          </c:val>
        </c:ser>
        <c:ser>
          <c:idx val="4"/>
          <c:order val="4"/>
          <c:tx>
            <c:strRef>
              <c:f>CHP!$V$5:$V$6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strRef>
              <c:f>CHP!$Q$7:$Q$11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CHP!$V$7:$V$11</c:f>
              <c:numCache>
                <c:formatCode>General</c:formatCode>
                <c:ptCount val="4"/>
                <c:pt idx="0">
                  <c:v>3</c:v>
                </c:pt>
                <c:pt idx="1">
                  <c:v>336</c:v>
                </c:pt>
                <c:pt idx="2">
                  <c:v>127</c:v>
                </c:pt>
                <c:pt idx="3">
                  <c:v>92</c:v>
                </c:pt>
              </c:numCache>
            </c:numRef>
          </c:val>
        </c:ser>
        <c:ser>
          <c:idx val="5"/>
          <c:order val="5"/>
          <c:tx>
            <c:strRef>
              <c:f>CHP!$W$5:$W$6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strRef>
              <c:f>CHP!$Q$7:$Q$11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CHP!$W$7:$W$11</c:f>
              <c:numCache>
                <c:formatCode>General</c:formatCode>
                <c:ptCount val="4"/>
                <c:pt idx="0">
                  <c:v>10</c:v>
                </c:pt>
                <c:pt idx="1">
                  <c:v>44</c:v>
                </c:pt>
                <c:pt idx="2">
                  <c:v>10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147456"/>
        <c:axId val="26153728"/>
        <c:axId val="69113600"/>
      </c:bar3DChart>
      <c:catAx>
        <c:axId val="26147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>
                    <a:effectLst/>
                  </a:rPr>
                  <a:t>Closure Duration [minutes]</a:t>
                </a:r>
                <a:endParaRPr lang="en-US">
                  <a:effectLst/>
                </a:endParaRP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153728"/>
        <c:crosses val="autoZero"/>
        <c:auto val="1"/>
        <c:lblAlgn val="ctr"/>
        <c:lblOffset val="100"/>
        <c:noMultiLvlLbl val="0"/>
      </c:catAx>
      <c:valAx>
        <c:axId val="261537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1" i="0" baseline="0">
                    <a:effectLst/>
                  </a:rPr>
                  <a:t>Number of Incidents</a:t>
                </a:r>
                <a:endParaRPr lang="en-US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147456"/>
        <c:crosses val="autoZero"/>
        <c:crossBetween val="between"/>
      </c:valAx>
      <c:serAx>
        <c:axId val="69113600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800" b="1" i="0" baseline="0">
                    <a:effectLst/>
                  </a:rPr>
                  <a:t>Number of Mainline Lanes Closed</a:t>
                </a:r>
                <a:endParaRPr lang="en-US">
                  <a:effectLst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153728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[ClusterAnalysis.xlsx]CHP WB!PivotTable1</c:name>
    <c:fmtId val="3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</c:pivotFmts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'CHP WB'!$P$5:$P$6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'CHP WB'!$O$7:$O$11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'CHP WB'!$P$7:$P$11</c:f>
              <c:numCache>
                <c:formatCode>General</c:formatCode>
                <c:ptCount val="4"/>
                <c:pt idx="1">
                  <c:v>3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'CHP WB'!$Q$5:$Q$6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strRef>
              <c:f>'CHP WB'!$O$7:$O$11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'CHP WB'!$Q$7:$Q$11</c:f>
              <c:numCache>
                <c:formatCode>General</c:formatCode>
                <c:ptCount val="4"/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'CHP WB'!$R$5:$R$6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strRef>
              <c:f>'CHP WB'!$O$7:$O$11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'CHP WB'!$R$7:$R$11</c:f>
              <c:numCache>
                <c:formatCode>General</c:formatCode>
                <c:ptCount val="4"/>
                <c:pt idx="1">
                  <c:v>5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'CHP WB'!$S$5:$S$6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strRef>
              <c:f>'CHP WB'!$O$7:$O$11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'CHP WB'!$S$7:$S$11</c:f>
              <c:numCache>
                <c:formatCode>General</c:formatCode>
                <c:ptCount val="4"/>
                <c:pt idx="1">
                  <c:v>33</c:v>
                </c:pt>
                <c:pt idx="2">
                  <c:v>18</c:v>
                </c:pt>
                <c:pt idx="3">
                  <c:v>20</c:v>
                </c:pt>
              </c:numCache>
            </c:numRef>
          </c:val>
        </c:ser>
        <c:ser>
          <c:idx val="4"/>
          <c:order val="4"/>
          <c:tx>
            <c:strRef>
              <c:f>'CHP WB'!$T$5:$T$6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strRef>
              <c:f>'CHP WB'!$O$7:$O$11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'CHP WB'!$T$7:$T$11</c:f>
              <c:numCache>
                <c:formatCode>General</c:formatCode>
                <c:ptCount val="4"/>
                <c:pt idx="0">
                  <c:v>1</c:v>
                </c:pt>
                <c:pt idx="1">
                  <c:v>201</c:v>
                </c:pt>
                <c:pt idx="2">
                  <c:v>71</c:v>
                </c:pt>
                <c:pt idx="3">
                  <c:v>56</c:v>
                </c:pt>
              </c:numCache>
            </c:numRef>
          </c:val>
        </c:ser>
        <c:ser>
          <c:idx val="5"/>
          <c:order val="5"/>
          <c:tx>
            <c:strRef>
              <c:f>'CHP WB'!$U$5:$U$6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strRef>
              <c:f>'CHP WB'!$O$7:$O$11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'CHP WB'!$U$7:$U$11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218496"/>
        <c:axId val="26220416"/>
        <c:axId val="26214400"/>
      </c:bar3DChart>
      <c:catAx>
        <c:axId val="26218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Closure Duration [minutes]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220416"/>
        <c:crosses val="autoZero"/>
        <c:auto val="1"/>
        <c:lblAlgn val="ctr"/>
        <c:lblOffset val="100"/>
        <c:noMultiLvlLbl val="0"/>
      </c:catAx>
      <c:valAx>
        <c:axId val="26220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Number of Incidents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218496"/>
        <c:crosses val="autoZero"/>
        <c:crossBetween val="between"/>
      </c:valAx>
      <c:serAx>
        <c:axId val="26214400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800"/>
                </a:pPr>
                <a:r>
                  <a:rPr lang="en-US" sz="1800"/>
                  <a:t>Number of Mainline</a:t>
                </a:r>
                <a:r>
                  <a:rPr lang="en-US" sz="1800" baseline="0"/>
                  <a:t> Lanes Closed</a:t>
                </a:r>
                <a:endParaRPr lang="en-US" sz="180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220416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[ClusterAnalysis.xlsx]CHP EB!PivotTable5</c:name>
    <c:fmtId val="3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</c:pivotFmts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'CHP EB'!$P$5:$P$6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'CHP EB'!$O$7:$O$11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'CHP EB'!$P$7:$P$11</c:f>
              <c:numCache>
                <c:formatCode>General</c:formatCode>
                <c:ptCount val="4"/>
                <c:pt idx="2">
                  <c:v>2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'CHP EB'!$Q$5:$Q$6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strRef>
              <c:f>'CHP EB'!$O$7:$O$11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'CHP EB'!$Q$7:$Q$11</c:f>
              <c:numCache>
                <c:formatCode>General</c:formatCode>
                <c:ptCount val="4"/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'CHP EB'!$R$5:$R$6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strRef>
              <c:f>'CHP EB'!$O$7:$O$11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'CHP EB'!$R$7:$R$11</c:f>
              <c:numCache>
                <c:formatCode>General</c:formatCode>
                <c:ptCount val="4"/>
                <c:pt idx="2">
                  <c:v>6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'CHP EB'!$S$5:$S$6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strRef>
              <c:f>'CHP EB'!$O$7:$O$11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'CHP EB'!$S$7:$S$11</c:f>
              <c:numCache>
                <c:formatCode>General</c:formatCode>
                <c:ptCount val="4"/>
                <c:pt idx="1">
                  <c:v>30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</c:ser>
        <c:ser>
          <c:idx val="4"/>
          <c:order val="4"/>
          <c:tx>
            <c:strRef>
              <c:f>'CHP EB'!$T$5:$T$6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strRef>
              <c:f>'CHP EB'!$O$7:$O$11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'CHP EB'!$T$7:$T$11</c:f>
              <c:numCache>
                <c:formatCode>General</c:formatCode>
                <c:ptCount val="4"/>
                <c:pt idx="0">
                  <c:v>2</c:v>
                </c:pt>
                <c:pt idx="1">
                  <c:v>135</c:v>
                </c:pt>
                <c:pt idx="2">
                  <c:v>56</c:v>
                </c:pt>
                <c:pt idx="3">
                  <c:v>36</c:v>
                </c:pt>
              </c:numCache>
            </c:numRef>
          </c:val>
        </c:ser>
        <c:ser>
          <c:idx val="5"/>
          <c:order val="5"/>
          <c:tx>
            <c:strRef>
              <c:f>'CHP EB'!$U$5:$U$6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strRef>
              <c:f>'CHP EB'!$O$7:$O$11</c:f>
              <c:strCache>
                <c:ptCount val="4"/>
                <c:pt idx="0">
                  <c:v>0-15</c:v>
                </c:pt>
                <c:pt idx="1">
                  <c:v>15-45</c:v>
                </c:pt>
                <c:pt idx="2">
                  <c:v>45-75</c:v>
                </c:pt>
                <c:pt idx="3">
                  <c:v>75+</c:v>
                </c:pt>
              </c:strCache>
            </c:strRef>
          </c:cat>
          <c:val>
            <c:numRef>
              <c:f>'CHP EB'!$U$7:$U$11</c:f>
              <c:numCache>
                <c:formatCode>General</c:formatCode>
                <c:ptCount val="4"/>
                <c:pt idx="0">
                  <c:v>8</c:v>
                </c:pt>
                <c:pt idx="1">
                  <c:v>36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272896"/>
        <c:axId val="26274816"/>
        <c:axId val="26217984"/>
      </c:bar3DChart>
      <c:catAx>
        <c:axId val="26272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>
                    <a:effectLst/>
                  </a:rPr>
                  <a:t>Closure Duration [minutes]</a:t>
                </a:r>
                <a:endParaRPr lang="en-US">
                  <a:effectLst/>
                </a:endParaRP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274816"/>
        <c:crosses val="autoZero"/>
        <c:auto val="1"/>
        <c:lblAlgn val="ctr"/>
        <c:lblOffset val="100"/>
        <c:noMultiLvlLbl val="0"/>
      </c:catAx>
      <c:valAx>
        <c:axId val="26274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1" i="0" baseline="0">
                    <a:effectLst/>
                  </a:rPr>
                  <a:t>Number of Incidents</a:t>
                </a:r>
                <a:endParaRPr lang="en-US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272896"/>
        <c:crosses val="autoZero"/>
        <c:crossBetween val="between"/>
      </c:valAx>
      <c:serAx>
        <c:axId val="26217984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800" b="1" i="0" baseline="0">
                    <a:effectLst/>
                  </a:rPr>
                  <a:t>Number of Mainline Lanes Closed</a:t>
                </a:r>
                <a:endParaRPr lang="en-US">
                  <a:effectLst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6274816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F7555-39A2-47E6-A9B4-65CD33968AD3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4CBC8-EB14-4606-B99E-B891D8AC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37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table shows the final result of the clustering analysis for I-210.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scope of the analysis is both directions of I-210 (within our corridor from </a:t>
            </a:r>
            <a:r>
              <a:rPr lang="en-US" dirty="0" err="1" smtClean="0"/>
              <a:t>postmile</a:t>
            </a:r>
            <a:r>
              <a:rPr lang="en-US" dirty="0" smtClean="0"/>
              <a:t> 25 to 36), both AM peak (5-10am) and PM peak (3-8pm).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151 days from January 2014 to May 2014 are grouped into four clusters: weekend/holiday, regular, incident, and others (typically lack of data).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Note that the clustering is different depending on the direction (WB/EB) and time (AM/PM).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4CBC8-EB14-4606-B99E-B891D8ACE5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9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These graphs show the incident frequency (in incident per day) on the dates clustered as “incident days”.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Note that incidents refer to those reported by CHP through PeMS. So 0 incidents per day means we have evidence that incidents occur on these days, but CHP did not report anything.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Note that the dominant situation for each direction (WB/EB) and time (AM/PM) is when there is only 1 incident per day.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4CBC8-EB14-4606-B99E-B891D8ACE5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15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graph here shows the joint distribution of closure duration (in minutes) and number of mainline lanes closed.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When the number of mainline lanes closed is 0, this means closure occurs on the ramp.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Note that the most dominant situation is when 1 lane is closed for around 30 minutes.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4CBC8-EB14-4606-B99E-B891D8ACE5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1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5446-DB05-4D51-A1B2-5BA333FC071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64-7D6B-453C-9A7D-628E06C6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8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5446-DB05-4D51-A1B2-5BA333FC071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64-7D6B-453C-9A7D-628E06C6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8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5446-DB05-4D51-A1B2-5BA333FC071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64-7D6B-453C-9A7D-628E06C6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1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5446-DB05-4D51-A1B2-5BA333FC071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64-7D6B-453C-9A7D-628E06C6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5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5446-DB05-4D51-A1B2-5BA333FC071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64-7D6B-453C-9A7D-628E06C6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1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5446-DB05-4D51-A1B2-5BA333FC071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64-7D6B-453C-9A7D-628E06C6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9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5446-DB05-4D51-A1B2-5BA333FC071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64-7D6B-453C-9A7D-628E06C6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6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5446-DB05-4D51-A1B2-5BA333FC071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64-7D6B-453C-9A7D-628E06C6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5446-DB05-4D51-A1B2-5BA333FC071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64-7D6B-453C-9A7D-628E06C6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9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5446-DB05-4D51-A1B2-5BA333FC071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64-7D6B-453C-9A7D-628E06C6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9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5446-DB05-4D51-A1B2-5BA333FC071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64-7D6B-453C-9A7D-628E06C6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6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B5446-DB05-4D51-A1B2-5BA333FC071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14E64-7D6B-453C-9A7D-628E06C6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5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Clustering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89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Incident Severity </a:t>
            </a:r>
            <a:r>
              <a:rPr lang="en-US" dirty="0" smtClean="0"/>
              <a:t>(WB incidents)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58329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68606" y="6334780"/>
            <a:ext cx="3075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Number of mainline lanes closed = 0</a:t>
            </a:r>
          </a:p>
          <a:p>
            <a:r>
              <a:rPr lang="en-US" sz="1400" dirty="0" smtClean="0"/>
              <a:t> means lane closure occurs on the ramp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310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Incident Severity </a:t>
            </a:r>
            <a:r>
              <a:rPr lang="en-US" dirty="0" smtClean="0"/>
              <a:t>(EB incidents)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508494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68606" y="6334780"/>
            <a:ext cx="3075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Number of mainline lanes closed = 0</a:t>
            </a:r>
          </a:p>
          <a:p>
            <a:r>
              <a:rPr lang="en-US" sz="1400" dirty="0" smtClean="0"/>
              <a:t> means lane closure occurs on the ramp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8253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sz="2400" dirty="0"/>
              <a:t>I-210, EB and </a:t>
            </a:r>
            <a:r>
              <a:rPr lang="en-US" sz="2400" dirty="0" smtClean="0"/>
              <a:t>WB, </a:t>
            </a:r>
            <a:r>
              <a:rPr lang="en-US" sz="2400" dirty="0" err="1"/>
              <a:t>postmile</a:t>
            </a:r>
            <a:r>
              <a:rPr lang="en-US" sz="2400" dirty="0"/>
              <a:t> 25 - 36</a:t>
            </a:r>
            <a:endParaRPr lang="en-US" sz="2400" dirty="0" smtClean="0"/>
          </a:p>
          <a:p>
            <a:pPr lvl="1"/>
            <a:r>
              <a:rPr lang="en-US" sz="2400" dirty="0" smtClean="0"/>
              <a:t>AM peak (5 - 10 am) and PM peak (3 - 8 pm)</a:t>
            </a:r>
          </a:p>
          <a:p>
            <a:pPr lvl="1"/>
            <a:r>
              <a:rPr lang="en-US" sz="2400" dirty="0" smtClean="0"/>
              <a:t>January </a:t>
            </a:r>
            <a:r>
              <a:rPr lang="en-US" sz="2400" dirty="0"/>
              <a:t>to May, </a:t>
            </a:r>
            <a:r>
              <a:rPr lang="en-US" sz="2400" dirty="0" smtClean="0"/>
              <a:t>2014 (151 days)</a:t>
            </a:r>
          </a:p>
          <a:p>
            <a:r>
              <a:rPr lang="en-US" dirty="0" smtClean="0"/>
              <a:t>Results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60960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There are </a:t>
            </a:r>
            <a:r>
              <a:rPr lang="en-US" dirty="0" smtClean="0"/>
              <a:t>many other </a:t>
            </a:r>
            <a:r>
              <a:rPr lang="en-US" dirty="0" smtClean="0"/>
              <a:t>types of clusters: events, weather, etc. </a:t>
            </a:r>
            <a:r>
              <a:rPr lang="en-US" dirty="0" smtClean="0"/>
              <a:t>This analysis focuses </a:t>
            </a:r>
            <a:r>
              <a:rPr lang="en-US" dirty="0" smtClean="0"/>
              <a:t>on incidents for now.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105484"/>
              </p:ext>
            </p:extLst>
          </p:nvPr>
        </p:nvGraphicFramePr>
        <p:xfrm>
          <a:off x="228600" y="3505200"/>
          <a:ext cx="8763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1460500"/>
                <a:gridCol w="1460500"/>
                <a:gridCol w="1460500"/>
                <a:gridCol w="1460500"/>
                <a:gridCol w="14605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 Type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WB AM</a:t>
                      </a:r>
                    </a:p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days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WB PM</a:t>
                      </a:r>
                    </a:p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EB AM</a:t>
                      </a:r>
                    </a:p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EB PM</a:t>
                      </a:r>
                    </a:p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days</a:t>
                      </a: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Weekend/Holiday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50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50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50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50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58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55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78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44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Incident 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38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41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19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53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151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151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151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151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5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163083"/>
              </p:ext>
            </p:extLst>
          </p:nvPr>
        </p:nvGraphicFramePr>
        <p:xfrm>
          <a:off x="76200" y="1600200"/>
          <a:ext cx="8991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313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Flow &amp; speed vs. CHP (210WB, AM)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964460"/>
              </p:ext>
            </p:extLst>
          </p:nvPr>
        </p:nvGraphicFramePr>
        <p:xfrm>
          <a:off x="533400" y="1524000"/>
          <a:ext cx="8229600" cy="2865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PeMS</a:t>
                      </a:r>
                      <a:r>
                        <a:rPr lang="en-US" b="0" baseline="0" dirty="0" smtClean="0"/>
                        <a:t> CHP</a:t>
                      </a:r>
                      <a:endParaRPr lang="en-US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Total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Non-incident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Incident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W’nd</a:t>
                      </a:r>
                      <a:r>
                        <a:rPr lang="en-US" b="0" dirty="0" smtClean="0"/>
                        <a:t>/</a:t>
                      </a:r>
                      <a:r>
                        <a:rPr lang="en-US" b="0" dirty="0" err="1" smtClean="0"/>
                        <a:t>H’day</a:t>
                      </a:r>
                      <a:endParaRPr lang="en-US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PeMS</a:t>
                      </a:r>
                      <a:r>
                        <a:rPr lang="en-US" dirty="0" smtClean="0"/>
                        <a:t> flow &amp;</a:t>
                      </a:r>
                      <a:r>
                        <a:rPr lang="en-US" baseline="0" dirty="0" smtClean="0"/>
                        <a:t> speed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Incident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W’nd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H’day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151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862042"/>
              </p:ext>
            </p:extLst>
          </p:nvPr>
        </p:nvGraphicFramePr>
        <p:xfrm>
          <a:off x="1371600" y="4724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days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Weekend/Holiday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Incident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1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&amp; speed vs. CHP (210WB, PM)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125478"/>
              </p:ext>
            </p:extLst>
          </p:nvPr>
        </p:nvGraphicFramePr>
        <p:xfrm>
          <a:off x="533400" y="1524000"/>
          <a:ext cx="8229600" cy="2865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PeMS</a:t>
                      </a:r>
                      <a:r>
                        <a:rPr lang="en-US" b="0" baseline="0" dirty="0" smtClean="0"/>
                        <a:t> CHP</a:t>
                      </a:r>
                      <a:endParaRPr lang="en-US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Total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Non-incident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Incident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W’nd</a:t>
                      </a:r>
                      <a:r>
                        <a:rPr lang="en-US" b="0" dirty="0" smtClean="0"/>
                        <a:t>/</a:t>
                      </a:r>
                      <a:r>
                        <a:rPr lang="en-US" b="0" dirty="0" err="1" smtClean="0"/>
                        <a:t>H’day</a:t>
                      </a:r>
                      <a:endParaRPr lang="en-US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PeMS</a:t>
                      </a:r>
                      <a:r>
                        <a:rPr lang="en-US" dirty="0" smtClean="0"/>
                        <a:t> flow &amp;</a:t>
                      </a:r>
                      <a:r>
                        <a:rPr lang="en-US" baseline="0" dirty="0" smtClean="0"/>
                        <a:t> speed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Incident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W’nd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H’day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151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667002"/>
              </p:ext>
            </p:extLst>
          </p:nvPr>
        </p:nvGraphicFramePr>
        <p:xfrm>
          <a:off x="1371600" y="4724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days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Weekend/Holiday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Incident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1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&amp; speed vs. CHP (210EB, AM)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320222"/>
              </p:ext>
            </p:extLst>
          </p:nvPr>
        </p:nvGraphicFramePr>
        <p:xfrm>
          <a:off x="533400" y="1524000"/>
          <a:ext cx="8229600" cy="2865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PeMS</a:t>
                      </a:r>
                      <a:r>
                        <a:rPr lang="en-US" b="0" baseline="0" dirty="0" smtClean="0"/>
                        <a:t> CHP</a:t>
                      </a:r>
                      <a:endParaRPr lang="en-US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Total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Non-incident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Incident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W’nd</a:t>
                      </a:r>
                      <a:r>
                        <a:rPr lang="en-US" b="0" dirty="0" smtClean="0"/>
                        <a:t>/</a:t>
                      </a:r>
                      <a:r>
                        <a:rPr lang="en-US" b="0" dirty="0" err="1" smtClean="0"/>
                        <a:t>H’day</a:t>
                      </a:r>
                      <a:endParaRPr lang="en-US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PeMS</a:t>
                      </a:r>
                      <a:r>
                        <a:rPr lang="en-US" dirty="0" smtClean="0"/>
                        <a:t> flow &amp;</a:t>
                      </a:r>
                      <a:r>
                        <a:rPr lang="en-US" baseline="0" dirty="0" smtClean="0"/>
                        <a:t> speed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Incident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W’nd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H’day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151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300643"/>
              </p:ext>
            </p:extLst>
          </p:nvPr>
        </p:nvGraphicFramePr>
        <p:xfrm>
          <a:off x="1371600" y="4724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days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Weekend/Holiday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Incident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25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&amp; speed vs. CHP (210EB, PM)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913695"/>
              </p:ext>
            </p:extLst>
          </p:nvPr>
        </p:nvGraphicFramePr>
        <p:xfrm>
          <a:off x="533400" y="1524000"/>
          <a:ext cx="8229600" cy="2865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PeMS</a:t>
                      </a:r>
                      <a:r>
                        <a:rPr lang="en-US" b="0" baseline="0" dirty="0" smtClean="0"/>
                        <a:t> CHP</a:t>
                      </a:r>
                      <a:endParaRPr lang="en-US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Total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Non-incident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Incident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W’nd</a:t>
                      </a:r>
                      <a:r>
                        <a:rPr lang="en-US" b="0" dirty="0" smtClean="0"/>
                        <a:t>/</a:t>
                      </a:r>
                      <a:r>
                        <a:rPr lang="en-US" b="0" dirty="0" err="1" smtClean="0"/>
                        <a:t>H’day</a:t>
                      </a:r>
                      <a:endParaRPr lang="en-US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PeMS</a:t>
                      </a:r>
                      <a:r>
                        <a:rPr lang="en-US" dirty="0" smtClean="0"/>
                        <a:t> flow &amp;</a:t>
                      </a:r>
                      <a:r>
                        <a:rPr lang="en-US" baseline="0" dirty="0" smtClean="0"/>
                        <a:t> speed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Incident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W’nd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H’day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151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514352"/>
              </p:ext>
            </p:extLst>
          </p:nvPr>
        </p:nvGraphicFramePr>
        <p:xfrm>
          <a:off x="1371600" y="4724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days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Weekend/Holiday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Incident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2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Incident Frequency</a:t>
            </a:r>
            <a:br>
              <a:rPr lang="en-US" dirty="0" smtClean="0"/>
            </a:br>
            <a:r>
              <a:rPr lang="en-US" dirty="0" smtClean="0"/>
              <a:t>(# of incidents per day reported by CHP among incident days)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106703"/>
              </p:ext>
            </p:extLst>
          </p:nvPr>
        </p:nvGraphicFramePr>
        <p:xfrm>
          <a:off x="228600" y="2133600"/>
          <a:ext cx="4114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6171568"/>
              </p:ext>
            </p:extLst>
          </p:nvPr>
        </p:nvGraphicFramePr>
        <p:xfrm>
          <a:off x="4724400" y="2133600"/>
          <a:ext cx="4114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6658"/>
              </p:ext>
            </p:extLst>
          </p:nvPr>
        </p:nvGraphicFramePr>
        <p:xfrm>
          <a:off x="228600" y="4495800"/>
          <a:ext cx="4114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4010262"/>
              </p:ext>
            </p:extLst>
          </p:nvPr>
        </p:nvGraphicFramePr>
        <p:xfrm>
          <a:off x="4724400" y="4495800"/>
          <a:ext cx="4114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389434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 Severity (all incidents)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21650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68606" y="6334780"/>
            <a:ext cx="3075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Number of mainline lanes closed = 0</a:t>
            </a:r>
          </a:p>
          <a:p>
            <a:r>
              <a:rPr lang="en-US" sz="1400" dirty="0" smtClean="0"/>
              <a:t> means lane closure occurs on the ramp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25762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699</Words>
  <Application>Microsoft Office PowerPoint</Application>
  <PresentationFormat>On-screen Show (4:3)</PresentationFormat>
  <Paragraphs>252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Clustering Analysis</vt:lpstr>
      <vt:lpstr>Final Results</vt:lpstr>
      <vt:lpstr>Illustration</vt:lpstr>
      <vt:lpstr>Flow &amp; speed vs. CHP (210WB, AM)</vt:lpstr>
      <vt:lpstr>Flow &amp; speed vs. CHP (210WB, PM)</vt:lpstr>
      <vt:lpstr>Flow &amp; speed vs. CHP (210EB, AM)</vt:lpstr>
      <vt:lpstr>Flow &amp; speed vs. CHP (210EB, PM)</vt:lpstr>
      <vt:lpstr>Incident Frequency (# of incidents per day reported by CHP among incident days)</vt:lpstr>
      <vt:lpstr>Incident Severity (all incidents)</vt:lpstr>
      <vt:lpstr>Incident Severity (WB incidents)</vt:lpstr>
      <vt:lpstr>Incident Severity (EB incidents)</vt:lpstr>
    </vt:vector>
  </TitlesOfParts>
  <Company>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EthanXuan</dc:creator>
  <cp:lastModifiedBy>fred</cp:lastModifiedBy>
  <cp:revision>19</cp:revision>
  <dcterms:created xsi:type="dcterms:W3CDTF">2014-11-10T18:11:48Z</dcterms:created>
  <dcterms:modified xsi:type="dcterms:W3CDTF">2015-03-23T19:21:47Z</dcterms:modified>
</cp:coreProperties>
</file>