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6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7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3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0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8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7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1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9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4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5C572-300A-4F15-8616-27CA8B23623D}" type="datetimeFigureOut">
              <a:rPr lang="en-US" smtClean="0"/>
              <a:t>20-Mar-15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5677-2B03-48DE-A29C-0CE00168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9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56" y="274638"/>
            <a:ext cx="8211244" cy="889983"/>
          </a:xfrm>
        </p:spPr>
        <p:txBody>
          <a:bodyPr>
            <a:normAutofit/>
          </a:bodyPr>
          <a:lstStyle/>
          <a:p>
            <a:r>
              <a:rPr lang="en-US" dirty="0" smtClean="0"/>
              <a:t>Classification Process</a:t>
            </a:r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107504" y="2451275"/>
            <a:ext cx="2396085" cy="836231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Is special day?</a:t>
            </a:r>
            <a:endParaRPr lang="en-US" sz="1400" dirty="0"/>
          </a:p>
        </p:txBody>
      </p:sp>
      <p:sp>
        <p:nvSpPr>
          <p:cNvPr id="5" name="Diamond 4"/>
          <p:cNvSpPr/>
          <p:nvPr/>
        </p:nvSpPr>
        <p:spPr>
          <a:xfrm>
            <a:off x="107504" y="3667353"/>
            <a:ext cx="2396085" cy="836231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Significant incident?</a:t>
            </a:r>
            <a:endParaRPr lang="en-US" sz="1400" dirty="0"/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1305547" y="3287506"/>
            <a:ext cx="0" cy="3798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084155" y="2510276"/>
            <a:ext cx="158417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Label “Other”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4" idx="3"/>
            <a:endCxn id="10" idx="1"/>
          </p:cNvCxnSpPr>
          <p:nvPr/>
        </p:nvCxnSpPr>
        <p:spPr>
          <a:xfrm>
            <a:off x="2503589" y="2869391"/>
            <a:ext cx="580566" cy="9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55776" y="2473745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43413" y="328126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75556" y="4903201"/>
            <a:ext cx="16599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Label</a:t>
            </a:r>
            <a:br>
              <a:rPr lang="en-US" sz="1400" dirty="0" smtClean="0"/>
            </a:br>
            <a:r>
              <a:rPr lang="en-US" sz="1400" dirty="0" smtClean="0"/>
              <a:t>“Regular working day”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2533573" y="3650592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444555" y="450358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51" name="Straight Arrow Connector 50"/>
          <p:cNvCxnSpPr>
            <a:endCxn id="44" idx="0"/>
          </p:cNvCxnSpPr>
          <p:nvPr/>
        </p:nvCxnSpPr>
        <p:spPr>
          <a:xfrm>
            <a:off x="1305547" y="836712"/>
            <a:ext cx="0" cy="3984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Diamond 43"/>
          <p:cNvSpPr/>
          <p:nvPr/>
        </p:nvSpPr>
        <p:spPr>
          <a:xfrm>
            <a:off x="107504" y="1235197"/>
            <a:ext cx="2396085" cy="836231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Is working day?</a:t>
            </a:r>
            <a:endParaRPr lang="en-US" sz="1400" dirty="0"/>
          </a:p>
        </p:txBody>
      </p:sp>
      <p:sp>
        <p:nvSpPr>
          <p:cNvPr id="52" name="Rounded Rectangle 51"/>
          <p:cNvSpPr/>
          <p:nvPr/>
        </p:nvSpPr>
        <p:spPr>
          <a:xfrm>
            <a:off x="3059832" y="1293272"/>
            <a:ext cx="158417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Label “Weekend / Holiday”</a:t>
            </a:r>
            <a:endParaRPr lang="en-US" sz="1400" dirty="0"/>
          </a:p>
        </p:txBody>
      </p:sp>
      <p:cxnSp>
        <p:nvCxnSpPr>
          <p:cNvPr id="41" name="Straight Arrow Connector 40"/>
          <p:cNvCxnSpPr>
            <a:stCxn id="5" idx="2"/>
            <a:endCxn id="21" idx="0"/>
          </p:cNvCxnSpPr>
          <p:nvPr/>
        </p:nvCxnSpPr>
        <p:spPr>
          <a:xfrm flipH="1">
            <a:off x="1305546" y="4503584"/>
            <a:ext cx="1" cy="3996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4" idx="2"/>
            <a:endCxn id="4" idx="0"/>
          </p:cNvCxnSpPr>
          <p:nvPr/>
        </p:nvCxnSpPr>
        <p:spPr>
          <a:xfrm>
            <a:off x="1305547" y="2071428"/>
            <a:ext cx="0" cy="3798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4" idx="3"/>
            <a:endCxn id="52" idx="1"/>
          </p:cNvCxnSpPr>
          <p:nvPr/>
        </p:nvCxnSpPr>
        <p:spPr>
          <a:xfrm flipV="1">
            <a:off x="2503589" y="1653312"/>
            <a:ext cx="556243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55776" y="126308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381652" y="2071428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5" idx="3"/>
            <a:endCxn id="68" idx="1"/>
          </p:cNvCxnSpPr>
          <p:nvPr/>
        </p:nvCxnSpPr>
        <p:spPr>
          <a:xfrm flipV="1">
            <a:off x="2503589" y="4078617"/>
            <a:ext cx="551194" cy="68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3054783" y="3718577"/>
            <a:ext cx="158417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Label “Incident day”</a:t>
            </a:r>
            <a:endParaRPr lang="en-US" sz="1400" dirty="0"/>
          </a:p>
        </p:txBody>
      </p:sp>
      <p:sp>
        <p:nvSpPr>
          <p:cNvPr id="72" name="Flowchart: Process 71"/>
          <p:cNvSpPr/>
          <p:nvPr/>
        </p:nvSpPr>
        <p:spPr>
          <a:xfrm>
            <a:off x="4993754" y="3473163"/>
            <a:ext cx="1738486" cy="122461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Rank all incident days </a:t>
            </a:r>
            <a:r>
              <a:rPr lang="en-US" sz="1400" dirty="0" smtClean="0"/>
              <a:t>by </a:t>
            </a:r>
            <a:r>
              <a:rPr lang="en-US" sz="1400" dirty="0"/>
              <a:t>impact</a:t>
            </a:r>
          </a:p>
        </p:txBody>
      </p:sp>
      <p:cxnSp>
        <p:nvCxnSpPr>
          <p:cNvPr id="75" name="Straight Arrow Connector 74"/>
          <p:cNvCxnSpPr>
            <a:stCxn id="68" idx="3"/>
            <a:endCxn id="72" idx="1"/>
          </p:cNvCxnSpPr>
          <p:nvPr/>
        </p:nvCxnSpPr>
        <p:spPr>
          <a:xfrm>
            <a:off x="4638959" y="4078617"/>
            <a:ext cx="354795" cy="68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2" idx="3"/>
          </p:cNvCxnSpPr>
          <p:nvPr/>
        </p:nvCxnSpPr>
        <p:spPr>
          <a:xfrm>
            <a:off x="6732240" y="4085469"/>
            <a:ext cx="38190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114149" y="3804566"/>
            <a:ext cx="1922347" cy="20347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en-US" dirty="0"/>
              <a:t>List of incident days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/>
              <a:t>..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/>
              <a:t>..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 smtClean="0"/>
              <a:t>..</a:t>
            </a:r>
          </a:p>
          <a:p>
            <a:pPr algn="l"/>
            <a:r>
              <a:rPr lang="en-US" dirty="0" smtClean="0"/>
              <a:t>..</a:t>
            </a:r>
          </a:p>
          <a:p>
            <a:pPr algn="l"/>
            <a:r>
              <a:rPr lang="en-US" dirty="0" smtClean="0"/>
              <a:t>..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83" name="Right Brace 82"/>
          <p:cNvSpPr/>
          <p:nvPr/>
        </p:nvSpPr>
        <p:spPr>
          <a:xfrm>
            <a:off x="7740352" y="4183121"/>
            <a:ext cx="216024" cy="771649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8075322" y="4392665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major</a:t>
            </a:r>
            <a:endParaRPr lang="en-US" sz="1400" b="1" i="1" dirty="0"/>
          </a:p>
        </p:txBody>
      </p:sp>
      <p:sp>
        <p:nvSpPr>
          <p:cNvPr id="85" name="Right Brace 84"/>
          <p:cNvSpPr/>
          <p:nvPr/>
        </p:nvSpPr>
        <p:spPr>
          <a:xfrm>
            <a:off x="7740116" y="5039081"/>
            <a:ext cx="216024" cy="771649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8119490" y="526324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minor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5323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Criteria for “Is working day?”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402832" cy="31249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Check date of contour plot against calendar</a:t>
            </a:r>
          </a:p>
          <a:p>
            <a:r>
              <a:rPr lang="en-US" dirty="0" smtClean="0"/>
              <a:t>Workings days are</a:t>
            </a:r>
          </a:p>
          <a:p>
            <a:pPr lvl="1"/>
            <a:r>
              <a:rPr lang="en-US" dirty="0" smtClean="0"/>
              <a:t>Monday through Friday AND</a:t>
            </a:r>
          </a:p>
          <a:p>
            <a:pPr lvl="1"/>
            <a:r>
              <a:rPr lang="en-US" dirty="0" smtClean="0"/>
              <a:t>Are not holidays (national and local)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323528" y="188640"/>
            <a:ext cx="2056401" cy="1152128"/>
            <a:chOff x="107504" y="836712"/>
            <a:chExt cx="8928992" cy="5002593"/>
          </a:xfrm>
        </p:grpSpPr>
        <p:sp>
          <p:nvSpPr>
            <p:cNvPr id="70" name="Diamond 69"/>
            <p:cNvSpPr/>
            <p:nvPr/>
          </p:nvSpPr>
          <p:spPr>
            <a:xfrm>
              <a:off x="107504" y="2451275"/>
              <a:ext cx="2396085" cy="836231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71" name="Diamond 70"/>
            <p:cNvSpPr/>
            <p:nvPr/>
          </p:nvSpPr>
          <p:spPr>
            <a:xfrm>
              <a:off x="107504" y="3667353"/>
              <a:ext cx="2396085" cy="836231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72" name="Straight Arrow Connector 71"/>
            <p:cNvCxnSpPr>
              <a:stCxn id="70" idx="2"/>
              <a:endCxn id="71" idx="0"/>
            </p:cNvCxnSpPr>
            <p:nvPr/>
          </p:nvCxnSpPr>
          <p:spPr>
            <a:xfrm>
              <a:off x="1305547" y="3287506"/>
              <a:ext cx="0" cy="37984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ounded Rectangle 72"/>
            <p:cNvSpPr/>
            <p:nvPr/>
          </p:nvSpPr>
          <p:spPr>
            <a:xfrm>
              <a:off x="3084155" y="2510276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74" name="Straight Arrow Connector 73"/>
            <p:cNvCxnSpPr>
              <a:stCxn id="70" idx="3"/>
              <a:endCxn id="73" idx="1"/>
            </p:cNvCxnSpPr>
            <p:nvPr/>
          </p:nvCxnSpPr>
          <p:spPr>
            <a:xfrm>
              <a:off x="2503589" y="2869391"/>
              <a:ext cx="580566" cy="9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ounded Rectangle 74"/>
            <p:cNvSpPr/>
            <p:nvPr/>
          </p:nvSpPr>
          <p:spPr>
            <a:xfrm>
              <a:off x="475556" y="4903201"/>
              <a:ext cx="1659980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76" name="Straight Arrow Connector 75"/>
            <p:cNvCxnSpPr>
              <a:endCxn id="77" idx="0"/>
            </p:cNvCxnSpPr>
            <p:nvPr/>
          </p:nvCxnSpPr>
          <p:spPr>
            <a:xfrm>
              <a:off x="1305547" y="836712"/>
              <a:ext cx="0" cy="39848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Diamond 76"/>
            <p:cNvSpPr/>
            <p:nvPr/>
          </p:nvSpPr>
          <p:spPr>
            <a:xfrm>
              <a:off x="107504" y="1235197"/>
              <a:ext cx="2396085" cy="836231"/>
            </a:xfrm>
            <a:prstGeom prst="diamond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059832" y="1293272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79" name="Straight Arrow Connector 78"/>
            <p:cNvCxnSpPr>
              <a:stCxn id="71" idx="2"/>
              <a:endCxn id="75" idx="0"/>
            </p:cNvCxnSpPr>
            <p:nvPr/>
          </p:nvCxnSpPr>
          <p:spPr>
            <a:xfrm flipH="1">
              <a:off x="1305546" y="4503584"/>
              <a:ext cx="1" cy="39961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77" idx="2"/>
              <a:endCxn id="70" idx="0"/>
            </p:cNvCxnSpPr>
            <p:nvPr/>
          </p:nvCxnSpPr>
          <p:spPr>
            <a:xfrm>
              <a:off x="1305547" y="2071428"/>
              <a:ext cx="0" cy="37984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7" idx="3"/>
              <a:endCxn id="78" idx="1"/>
            </p:cNvCxnSpPr>
            <p:nvPr/>
          </p:nvCxnSpPr>
          <p:spPr>
            <a:xfrm flipV="1">
              <a:off x="2503589" y="1653312"/>
              <a:ext cx="556243" cy="1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1" idx="3"/>
              <a:endCxn id="83" idx="1"/>
            </p:cNvCxnSpPr>
            <p:nvPr/>
          </p:nvCxnSpPr>
          <p:spPr>
            <a:xfrm flipV="1">
              <a:off x="2503589" y="4078617"/>
              <a:ext cx="551194" cy="6852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ounded Rectangle 82"/>
            <p:cNvSpPr/>
            <p:nvPr/>
          </p:nvSpPr>
          <p:spPr>
            <a:xfrm>
              <a:off x="3054783" y="3718577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84" name="Flowchart: Process 83"/>
            <p:cNvSpPr/>
            <p:nvPr/>
          </p:nvSpPr>
          <p:spPr>
            <a:xfrm>
              <a:off x="4993754" y="3473163"/>
              <a:ext cx="1738486" cy="1224612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85" name="Straight Arrow Connector 84"/>
            <p:cNvCxnSpPr>
              <a:stCxn id="83" idx="3"/>
              <a:endCxn id="84" idx="1"/>
            </p:cNvCxnSpPr>
            <p:nvPr/>
          </p:nvCxnSpPr>
          <p:spPr>
            <a:xfrm>
              <a:off x="4638959" y="4078617"/>
              <a:ext cx="354795" cy="6852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4" idx="3"/>
            </p:cNvCxnSpPr>
            <p:nvPr/>
          </p:nvCxnSpPr>
          <p:spPr>
            <a:xfrm>
              <a:off x="6732240" y="4085469"/>
              <a:ext cx="381909" cy="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7114149" y="3804566"/>
              <a:ext cx="1922347" cy="20347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l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561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Criteria for “Is </a:t>
            </a:r>
            <a:r>
              <a:rPr lang="en-US" dirty="0"/>
              <a:t>S</a:t>
            </a:r>
            <a:r>
              <a:rPr lang="en-US" dirty="0" smtClean="0"/>
              <a:t>pecial Day?”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402832" cy="233285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 day is considered </a:t>
            </a:r>
            <a:r>
              <a:rPr lang="en-US" i="1" dirty="0" smtClean="0"/>
              <a:t>special</a:t>
            </a:r>
            <a:r>
              <a:rPr lang="en-US" dirty="0" smtClean="0"/>
              <a:t> if there contours show one of the following: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forward moving shock wave</a:t>
            </a:r>
            <a:r>
              <a:rPr lang="en-US" dirty="0" smtClean="0"/>
              <a:t> present for &gt;=2 hours AND &gt;=2 miles of congestion, during any part of the day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Heavy congestion</a:t>
            </a:r>
            <a:r>
              <a:rPr lang="en-US" dirty="0" smtClean="0"/>
              <a:t> present (speed &lt;20mi/h OR flow &lt;100 </a:t>
            </a:r>
            <a:r>
              <a:rPr lang="en-US" dirty="0" err="1" smtClean="0"/>
              <a:t>veh</a:t>
            </a:r>
            <a:r>
              <a:rPr lang="en-US" dirty="0" smtClean="0"/>
              <a:t>/5min) for &gt;=3hrs, during any part of the day</a:t>
            </a:r>
          </a:p>
        </p:txBody>
      </p:sp>
      <p:pic>
        <p:nvPicPr>
          <p:cNvPr id="30" name="Picture 2" descr="C:\Users\Thomas\Documents\MATLAB\contour_I210W_201403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548" y="4290813"/>
            <a:ext cx="406330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8" t="-1389" r="20638" b="50000"/>
          <a:stretch/>
        </p:blipFill>
        <p:spPr bwMode="auto">
          <a:xfrm>
            <a:off x="5292080" y="1340768"/>
            <a:ext cx="3719711" cy="24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4" t="50000" r="19141"/>
          <a:stretch/>
        </p:blipFill>
        <p:spPr bwMode="auto">
          <a:xfrm>
            <a:off x="1179418" y="4144516"/>
            <a:ext cx="3917723" cy="2452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4" name="Straight Arrow Connector 33"/>
          <p:cNvCxnSpPr/>
          <p:nvPr/>
        </p:nvCxnSpPr>
        <p:spPr>
          <a:xfrm>
            <a:off x="4716016" y="2276872"/>
            <a:ext cx="2435919" cy="36004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570088" y="3068960"/>
            <a:ext cx="2392114" cy="252028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942222" y="3284984"/>
            <a:ext cx="1261626" cy="194421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323528" y="188640"/>
            <a:ext cx="2056401" cy="1152128"/>
            <a:chOff x="107504" y="836712"/>
            <a:chExt cx="8928992" cy="5002593"/>
          </a:xfrm>
        </p:grpSpPr>
        <p:sp>
          <p:nvSpPr>
            <p:cNvPr id="33" name="Diamond 32"/>
            <p:cNvSpPr/>
            <p:nvPr/>
          </p:nvSpPr>
          <p:spPr>
            <a:xfrm>
              <a:off x="107504" y="2451275"/>
              <a:ext cx="2396085" cy="836231"/>
            </a:xfrm>
            <a:prstGeom prst="diamond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5" name="Diamond 34"/>
            <p:cNvSpPr/>
            <p:nvPr/>
          </p:nvSpPr>
          <p:spPr>
            <a:xfrm>
              <a:off x="107504" y="3667353"/>
              <a:ext cx="2396085" cy="836231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37" name="Straight Arrow Connector 36"/>
            <p:cNvCxnSpPr>
              <a:stCxn id="33" idx="2"/>
              <a:endCxn id="35" idx="0"/>
            </p:cNvCxnSpPr>
            <p:nvPr/>
          </p:nvCxnSpPr>
          <p:spPr>
            <a:xfrm>
              <a:off x="1305547" y="3287506"/>
              <a:ext cx="0" cy="37984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ounded Rectangle 38"/>
            <p:cNvSpPr/>
            <p:nvPr/>
          </p:nvSpPr>
          <p:spPr>
            <a:xfrm>
              <a:off x="3084155" y="2510276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40" name="Straight Arrow Connector 39"/>
            <p:cNvCxnSpPr>
              <a:stCxn id="33" idx="3"/>
              <a:endCxn id="39" idx="1"/>
            </p:cNvCxnSpPr>
            <p:nvPr/>
          </p:nvCxnSpPr>
          <p:spPr>
            <a:xfrm>
              <a:off x="2503589" y="2869391"/>
              <a:ext cx="580566" cy="9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475556" y="4903201"/>
              <a:ext cx="1659980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42" name="Straight Arrow Connector 41"/>
            <p:cNvCxnSpPr>
              <a:endCxn id="43" idx="0"/>
            </p:cNvCxnSpPr>
            <p:nvPr/>
          </p:nvCxnSpPr>
          <p:spPr>
            <a:xfrm>
              <a:off x="1305547" y="836712"/>
              <a:ext cx="0" cy="39848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Diamond 42"/>
            <p:cNvSpPr/>
            <p:nvPr/>
          </p:nvSpPr>
          <p:spPr>
            <a:xfrm>
              <a:off x="107504" y="1235197"/>
              <a:ext cx="2396085" cy="836231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059832" y="1293272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45" name="Straight Arrow Connector 44"/>
            <p:cNvCxnSpPr>
              <a:stCxn id="35" idx="2"/>
              <a:endCxn id="41" idx="0"/>
            </p:cNvCxnSpPr>
            <p:nvPr/>
          </p:nvCxnSpPr>
          <p:spPr>
            <a:xfrm flipH="1">
              <a:off x="1305546" y="4503584"/>
              <a:ext cx="1" cy="39961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3" idx="2"/>
              <a:endCxn id="33" idx="0"/>
            </p:cNvCxnSpPr>
            <p:nvPr/>
          </p:nvCxnSpPr>
          <p:spPr>
            <a:xfrm>
              <a:off x="1305547" y="2071428"/>
              <a:ext cx="0" cy="37984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3" idx="3"/>
              <a:endCxn id="44" idx="1"/>
            </p:cNvCxnSpPr>
            <p:nvPr/>
          </p:nvCxnSpPr>
          <p:spPr>
            <a:xfrm flipV="1">
              <a:off x="2503589" y="1653312"/>
              <a:ext cx="556243" cy="1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5" idx="3"/>
              <a:endCxn id="49" idx="1"/>
            </p:cNvCxnSpPr>
            <p:nvPr/>
          </p:nvCxnSpPr>
          <p:spPr>
            <a:xfrm flipV="1">
              <a:off x="2503589" y="4078617"/>
              <a:ext cx="551194" cy="6852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ounded Rectangle 48"/>
            <p:cNvSpPr/>
            <p:nvPr/>
          </p:nvSpPr>
          <p:spPr>
            <a:xfrm>
              <a:off x="3054783" y="3718577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0" name="Flowchart: Process 49"/>
            <p:cNvSpPr/>
            <p:nvPr/>
          </p:nvSpPr>
          <p:spPr>
            <a:xfrm>
              <a:off x="4993754" y="3473163"/>
              <a:ext cx="1738486" cy="1224612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51" name="Straight Arrow Connector 50"/>
            <p:cNvCxnSpPr>
              <a:stCxn id="49" idx="3"/>
              <a:endCxn id="50" idx="1"/>
            </p:cNvCxnSpPr>
            <p:nvPr/>
          </p:nvCxnSpPr>
          <p:spPr>
            <a:xfrm>
              <a:off x="4638959" y="4078617"/>
              <a:ext cx="354795" cy="6852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50" idx="3"/>
            </p:cNvCxnSpPr>
            <p:nvPr/>
          </p:nvCxnSpPr>
          <p:spPr>
            <a:xfrm>
              <a:off x="6732240" y="4085469"/>
              <a:ext cx="381909" cy="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114149" y="3804566"/>
              <a:ext cx="1922347" cy="20347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l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5303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Criteria for “Does contain Significant Incident?”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402832" cy="4781127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beginning of congestion</a:t>
            </a:r>
            <a:r>
              <a:rPr lang="en-US" b="1" dirty="0" smtClean="0"/>
              <a:t> </a:t>
            </a:r>
            <a:r>
              <a:rPr lang="en-US" dirty="0" smtClean="0"/>
              <a:t>(at a fixed bottleneck)</a:t>
            </a:r>
            <a:r>
              <a:rPr lang="en-US" b="1" dirty="0" smtClean="0"/>
              <a:t> </a:t>
            </a:r>
            <a:r>
              <a:rPr lang="en-US" dirty="0" smtClean="0"/>
              <a:t>is marked by the following criteria: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ownstream high speed</a:t>
            </a:r>
            <a:r>
              <a:rPr lang="en-US" dirty="0" smtClean="0"/>
              <a:t> (&gt;50 mi/h)</a:t>
            </a:r>
          </a:p>
          <a:p>
            <a:pPr lvl="1"/>
            <a:r>
              <a:rPr lang="en-US" b="1" dirty="0" smtClean="0"/>
              <a:t>Upstream low speed </a:t>
            </a:r>
            <a:r>
              <a:rPr lang="en-US" dirty="0" smtClean="0"/>
              <a:t>(&lt;50 mi/h)</a:t>
            </a:r>
          </a:p>
          <a:p>
            <a:pPr lvl="1"/>
            <a:r>
              <a:rPr lang="en-US" b="1" dirty="0" smtClean="0"/>
              <a:t>Standing shock wave</a:t>
            </a:r>
          </a:p>
          <a:p>
            <a:pPr lvl="1"/>
            <a:r>
              <a:rPr lang="en-US" b="1" dirty="0" smtClean="0"/>
              <a:t>Backward moving shock wave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beginning of an incident</a:t>
            </a:r>
            <a:r>
              <a:rPr lang="en-US" dirty="0" smtClean="0"/>
              <a:t> is marked by</a:t>
            </a:r>
          </a:p>
          <a:p>
            <a:pPr lvl="1"/>
            <a:r>
              <a:rPr lang="en-US" dirty="0" smtClean="0"/>
              <a:t>The beginning of congestion AND</a:t>
            </a:r>
          </a:p>
          <a:p>
            <a:pPr lvl="1"/>
            <a:r>
              <a:rPr lang="en-US" b="1" dirty="0" smtClean="0"/>
              <a:t>Downstream a sharp sudden drop in flow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Transition happens within 10 min</a:t>
            </a:r>
          </a:p>
          <a:p>
            <a:pPr lvl="2"/>
            <a:r>
              <a:rPr lang="en-US" dirty="0" smtClean="0"/>
              <a:t>Flows drops by &gt;200 </a:t>
            </a:r>
            <a:r>
              <a:rPr lang="en-US" dirty="0" err="1" smtClean="0"/>
              <a:t>veh</a:t>
            </a:r>
            <a:r>
              <a:rPr lang="en-US" dirty="0" smtClean="0"/>
              <a:t>/5min </a:t>
            </a:r>
          </a:p>
          <a:p>
            <a:pPr lvl="1"/>
            <a:endParaRPr lang="en-US" dirty="0"/>
          </a:p>
          <a:p>
            <a:r>
              <a:rPr lang="en-US" dirty="0" smtClean="0"/>
              <a:t>For comparison: The </a:t>
            </a:r>
            <a:r>
              <a:rPr lang="en-US" i="1" dirty="0" smtClean="0"/>
              <a:t>beginning of </a:t>
            </a:r>
            <a:r>
              <a:rPr lang="en-US" i="1" u="sng" dirty="0" smtClean="0"/>
              <a:t>regular</a:t>
            </a:r>
            <a:r>
              <a:rPr lang="en-US" i="1" dirty="0" smtClean="0"/>
              <a:t> congestion</a:t>
            </a:r>
            <a:r>
              <a:rPr lang="en-US" dirty="0" smtClean="0"/>
              <a:t> is marked by</a:t>
            </a:r>
          </a:p>
          <a:p>
            <a:pPr lvl="1"/>
            <a:r>
              <a:rPr lang="en-US" dirty="0" smtClean="0"/>
              <a:t>The beginning of congestion AND</a:t>
            </a:r>
          </a:p>
          <a:p>
            <a:pPr lvl="1"/>
            <a:r>
              <a:rPr lang="en-US" dirty="0" smtClean="0"/>
              <a:t>Downstream NO sharp sudden drop in flow</a:t>
            </a:r>
          </a:p>
          <a:p>
            <a:pPr lvl="1"/>
            <a:endParaRPr lang="en-US" dirty="0"/>
          </a:p>
          <a:p>
            <a:r>
              <a:rPr lang="en-US" dirty="0" smtClean="0"/>
              <a:t>An incident is considered </a:t>
            </a:r>
            <a:r>
              <a:rPr lang="en-US" i="1" dirty="0" smtClean="0"/>
              <a:t>significant</a:t>
            </a:r>
            <a:r>
              <a:rPr lang="en-US" dirty="0" smtClean="0"/>
              <a:t> if</a:t>
            </a:r>
          </a:p>
          <a:p>
            <a:pPr lvl="1"/>
            <a:r>
              <a:rPr lang="en-US" dirty="0" smtClean="0"/>
              <a:t>If matches the criteria of the beginning of an incident AND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the standing shock wave </a:t>
            </a:r>
            <a:r>
              <a:rPr lang="en-US" dirty="0" smtClean="0"/>
              <a:t>is longer than 30 min AND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resulting congestion </a:t>
            </a:r>
            <a:r>
              <a:rPr lang="en-US" dirty="0" smtClean="0"/>
              <a:t>is longer than 3 mi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8" t="1211" r="20703" b="-289"/>
          <a:stretch/>
        </p:blipFill>
        <p:spPr bwMode="auto">
          <a:xfrm>
            <a:off x="4860032" y="1571221"/>
            <a:ext cx="3870399" cy="5124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Arrow Connector 25"/>
          <p:cNvCxnSpPr/>
          <p:nvPr/>
        </p:nvCxnSpPr>
        <p:spPr>
          <a:xfrm flipV="1">
            <a:off x="4139952" y="2492896"/>
            <a:ext cx="3456384" cy="5760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139952" y="2924944"/>
            <a:ext cx="1260140" cy="136815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39952" y="3212976"/>
            <a:ext cx="3456384" cy="194421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134619" y="4365104"/>
            <a:ext cx="1265473" cy="108012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323528" y="188640"/>
            <a:ext cx="2056401" cy="1152128"/>
            <a:chOff x="107504" y="836712"/>
            <a:chExt cx="8928992" cy="5002593"/>
          </a:xfrm>
        </p:grpSpPr>
        <p:sp>
          <p:nvSpPr>
            <p:cNvPr id="48" name="Diamond 47"/>
            <p:cNvSpPr/>
            <p:nvPr/>
          </p:nvSpPr>
          <p:spPr>
            <a:xfrm>
              <a:off x="107504" y="2451275"/>
              <a:ext cx="2396085" cy="836231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9" name="Diamond 48"/>
            <p:cNvSpPr/>
            <p:nvPr/>
          </p:nvSpPr>
          <p:spPr>
            <a:xfrm>
              <a:off x="107504" y="3667353"/>
              <a:ext cx="2396085" cy="836231"/>
            </a:xfrm>
            <a:prstGeom prst="diamond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50" name="Straight Arrow Connector 49"/>
            <p:cNvCxnSpPr>
              <a:stCxn id="48" idx="2"/>
              <a:endCxn id="49" idx="0"/>
            </p:cNvCxnSpPr>
            <p:nvPr/>
          </p:nvCxnSpPr>
          <p:spPr>
            <a:xfrm>
              <a:off x="1305547" y="3287506"/>
              <a:ext cx="0" cy="37984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ounded Rectangle 50"/>
            <p:cNvSpPr/>
            <p:nvPr/>
          </p:nvSpPr>
          <p:spPr>
            <a:xfrm>
              <a:off x="3084155" y="2510276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52" name="Straight Arrow Connector 51"/>
            <p:cNvCxnSpPr>
              <a:stCxn id="48" idx="3"/>
              <a:endCxn id="51" idx="1"/>
            </p:cNvCxnSpPr>
            <p:nvPr/>
          </p:nvCxnSpPr>
          <p:spPr>
            <a:xfrm>
              <a:off x="2503589" y="2869391"/>
              <a:ext cx="580566" cy="9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ounded Rectangle 52"/>
            <p:cNvSpPr/>
            <p:nvPr/>
          </p:nvSpPr>
          <p:spPr>
            <a:xfrm>
              <a:off x="475556" y="4903201"/>
              <a:ext cx="1659980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54" name="Straight Arrow Connector 53"/>
            <p:cNvCxnSpPr>
              <a:endCxn id="55" idx="0"/>
            </p:cNvCxnSpPr>
            <p:nvPr/>
          </p:nvCxnSpPr>
          <p:spPr>
            <a:xfrm>
              <a:off x="1305547" y="836712"/>
              <a:ext cx="0" cy="39848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Diamond 54"/>
            <p:cNvSpPr/>
            <p:nvPr/>
          </p:nvSpPr>
          <p:spPr>
            <a:xfrm>
              <a:off x="107504" y="1235197"/>
              <a:ext cx="2396085" cy="836231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059832" y="1293272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57" name="Straight Arrow Connector 56"/>
            <p:cNvCxnSpPr>
              <a:stCxn id="49" idx="2"/>
              <a:endCxn id="53" idx="0"/>
            </p:cNvCxnSpPr>
            <p:nvPr/>
          </p:nvCxnSpPr>
          <p:spPr>
            <a:xfrm flipH="1">
              <a:off x="1305546" y="4503584"/>
              <a:ext cx="1" cy="39961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5" idx="2"/>
              <a:endCxn id="48" idx="0"/>
            </p:cNvCxnSpPr>
            <p:nvPr/>
          </p:nvCxnSpPr>
          <p:spPr>
            <a:xfrm>
              <a:off x="1305547" y="2071428"/>
              <a:ext cx="0" cy="37984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5" idx="3"/>
              <a:endCxn id="56" idx="1"/>
            </p:cNvCxnSpPr>
            <p:nvPr/>
          </p:nvCxnSpPr>
          <p:spPr>
            <a:xfrm flipV="1">
              <a:off x="2503589" y="1653312"/>
              <a:ext cx="556243" cy="1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9" idx="3"/>
              <a:endCxn id="61" idx="1"/>
            </p:cNvCxnSpPr>
            <p:nvPr/>
          </p:nvCxnSpPr>
          <p:spPr>
            <a:xfrm flipV="1">
              <a:off x="2503589" y="4078617"/>
              <a:ext cx="551194" cy="6852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3054783" y="3718577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62" name="Flowchart: Process 61"/>
            <p:cNvSpPr/>
            <p:nvPr/>
          </p:nvSpPr>
          <p:spPr>
            <a:xfrm>
              <a:off x="4993754" y="3473163"/>
              <a:ext cx="1738486" cy="1224612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63" name="Straight Arrow Connector 62"/>
            <p:cNvCxnSpPr>
              <a:stCxn id="61" idx="3"/>
              <a:endCxn id="62" idx="1"/>
            </p:cNvCxnSpPr>
            <p:nvPr/>
          </p:nvCxnSpPr>
          <p:spPr>
            <a:xfrm>
              <a:off x="4638959" y="4078617"/>
              <a:ext cx="354795" cy="6852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>
            <a:xfrm>
              <a:off x="6732240" y="4085469"/>
              <a:ext cx="381909" cy="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114149" y="3804566"/>
              <a:ext cx="1922347" cy="20347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l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004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5" t="2062" r="20963" b="56086"/>
          <a:stretch/>
        </p:blipFill>
        <p:spPr bwMode="auto">
          <a:xfrm>
            <a:off x="6804248" y="4293096"/>
            <a:ext cx="2119313" cy="22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72" t="1215" r="21094" b="57708"/>
          <a:stretch/>
        </p:blipFill>
        <p:spPr bwMode="auto">
          <a:xfrm>
            <a:off x="5868144" y="2727572"/>
            <a:ext cx="2709095" cy="2253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Ranking of incident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86808" cy="269289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Rank incident days by their severity of congestion</a:t>
            </a:r>
          </a:p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For each incident day</a:t>
            </a:r>
          </a:p>
          <a:p>
            <a:pPr lvl="2"/>
            <a:r>
              <a:rPr lang="en-US" dirty="0" smtClean="0"/>
              <a:t>Calculate space-time coverage of congestion</a:t>
            </a:r>
          </a:p>
          <a:p>
            <a:pPr lvl="1"/>
            <a:r>
              <a:rPr lang="en-US" dirty="0" smtClean="0"/>
              <a:t>Sort days according to congestion coverage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91" t="1736" r="19269" b="56535"/>
          <a:stretch/>
        </p:blipFill>
        <p:spPr bwMode="auto">
          <a:xfrm>
            <a:off x="5004048" y="1340767"/>
            <a:ext cx="2760737" cy="2289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84998" y="2689870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1.)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67831" y="4130030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2.)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91688" y="564219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3.)</a:t>
            </a:r>
            <a:endParaRPr lang="en-US" sz="24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3528" y="188640"/>
            <a:ext cx="2056401" cy="1152128"/>
            <a:chOff x="107504" y="836712"/>
            <a:chExt cx="8928992" cy="5002593"/>
          </a:xfrm>
        </p:grpSpPr>
        <p:sp>
          <p:nvSpPr>
            <p:cNvPr id="15" name="Diamond 14"/>
            <p:cNvSpPr/>
            <p:nvPr/>
          </p:nvSpPr>
          <p:spPr>
            <a:xfrm>
              <a:off x="107504" y="2451275"/>
              <a:ext cx="2396085" cy="836231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6" name="Diamond 15"/>
            <p:cNvSpPr/>
            <p:nvPr/>
          </p:nvSpPr>
          <p:spPr>
            <a:xfrm>
              <a:off x="107504" y="3667353"/>
              <a:ext cx="2396085" cy="836231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17" name="Straight Arrow Connector 16"/>
            <p:cNvCxnSpPr>
              <a:stCxn id="15" idx="2"/>
              <a:endCxn id="16" idx="0"/>
            </p:cNvCxnSpPr>
            <p:nvPr/>
          </p:nvCxnSpPr>
          <p:spPr>
            <a:xfrm>
              <a:off x="1305547" y="3287506"/>
              <a:ext cx="0" cy="37984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3084155" y="2510276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19" name="Straight Arrow Connector 18"/>
            <p:cNvCxnSpPr>
              <a:stCxn id="15" idx="3"/>
              <a:endCxn id="18" idx="1"/>
            </p:cNvCxnSpPr>
            <p:nvPr/>
          </p:nvCxnSpPr>
          <p:spPr>
            <a:xfrm>
              <a:off x="2503589" y="2869391"/>
              <a:ext cx="580566" cy="92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>
            <a:xfrm>
              <a:off x="475556" y="4903201"/>
              <a:ext cx="1659980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21" name="Straight Arrow Connector 20"/>
            <p:cNvCxnSpPr>
              <a:endCxn id="22" idx="0"/>
            </p:cNvCxnSpPr>
            <p:nvPr/>
          </p:nvCxnSpPr>
          <p:spPr>
            <a:xfrm>
              <a:off x="1305547" y="836712"/>
              <a:ext cx="0" cy="398485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Diamond 21"/>
            <p:cNvSpPr/>
            <p:nvPr/>
          </p:nvSpPr>
          <p:spPr>
            <a:xfrm>
              <a:off x="107504" y="1235197"/>
              <a:ext cx="2396085" cy="836231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059832" y="1293272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25" name="Straight Arrow Connector 24"/>
            <p:cNvCxnSpPr>
              <a:stCxn id="16" idx="2"/>
              <a:endCxn id="20" idx="0"/>
            </p:cNvCxnSpPr>
            <p:nvPr/>
          </p:nvCxnSpPr>
          <p:spPr>
            <a:xfrm flipH="1">
              <a:off x="1305546" y="4503584"/>
              <a:ext cx="1" cy="39961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2"/>
              <a:endCxn id="15" idx="0"/>
            </p:cNvCxnSpPr>
            <p:nvPr/>
          </p:nvCxnSpPr>
          <p:spPr>
            <a:xfrm>
              <a:off x="1305547" y="2071428"/>
              <a:ext cx="0" cy="37984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2" idx="3"/>
              <a:endCxn id="24" idx="1"/>
            </p:cNvCxnSpPr>
            <p:nvPr/>
          </p:nvCxnSpPr>
          <p:spPr>
            <a:xfrm flipV="1">
              <a:off x="2503589" y="1653312"/>
              <a:ext cx="556243" cy="1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6" idx="3"/>
              <a:endCxn id="29" idx="1"/>
            </p:cNvCxnSpPr>
            <p:nvPr/>
          </p:nvCxnSpPr>
          <p:spPr>
            <a:xfrm flipV="1">
              <a:off x="2503589" y="4078617"/>
              <a:ext cx="551194" cy="6852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3054783" y="3718577"/>
              <a:ext cx="1584176" cy="720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0" name="Flowchart: Process 29"/>
            <p:cNvSpPr/>
            <p:nvPr/>
          </p:nvSpPr>
          <p:spPr>
            <a:xfrm>
              <a:off x="4993754" y="3473163"/>
              <a:ext cx="1738486" cy="1224612"/>
            </a:xfrm>
            <a:prstGeom prst="flowChartProcess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32" name="Straight Arrow Connector 31"/>
            <p:cNvCxnSpPr>
              <a:stCxn id="29" idx="3"/>
              <a:endCxn id="30" idx="1"/>
            </p:cNvCxnSpPr>
            <p:nvPr/>
          </p:nvCxnSpPr>
          <p:spPr>
            <a:xfrm>
              <a:off x="4638959" y="4078617"/>
              <a:ext cx="354795" cy="6852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0" idx="3"/>
            </p:cNvCxnSpPr>
            <p:nvPr/>
          </p:nvCxnSpPr>
          <p:spPr>
            <a:xfrm>
              <a:off x="6732240" y="4085469"/>
              <a:ext cx="381909" cy="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114149" y="3804566"/>
              <a:ext cx="1922347" cy="20347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l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8252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Shockwave</a:t>
            </a:r>
            <a:r>
              <a:rPr lang="en-US" dirty="0" smtClean="0"/>
              <a:t>: border between two traffic states; in contour plots visible as a (straight) line between a light and a dark area</a:t>
            </a:r>
          </a:p>
          <a:p>
            <a:pPr lvl="1"/>
            <a:r>
              <a:rPr lang="en-US" b="1" dirty="0"/>
              <a:t>Forward moving</a:t>
            </a:r>
            <a:r>
              <a:rPr lang="en-US" dirty="0"/>
              <a:t> shock: shock wave with positive slope</a:t>
            </a:r>
          </a:p>
          <a:p>
            <a:pPr lvl="1"/>
            <a:r>
              <a:rPr lang="en-US" b="1" dirty="0"/>
              <a:t>Backward moving</a:t>
            </a:r>
            <a:r>
              <a:rPr lang="en-US" dirty="0"/>
              <a:t> shock wave: shock wave with negative slope</a:t>
            </a:r>
          </a:p>
          <a:p>
            <a:pPr lvl="1"/>
            <a:r>
              <a:rPr lang="en-US" b="1" dirty="0"/>
              <a:t>Standing</a:t>
            </a:r>
            <a:r>
              <a:rPr lang="en-US" dirty="0"/>
              <a:t> shock wave: “horizontal shock wave”</a:t>
            </a:r>
          </a:p>
          <a:p>
            <a:endParaRPr lang="en-US" dirty="0" smtClean="0"/>
          </a:p>
          <a:p>
            <a:r>
              <a:rPr lang="en-US" b="1" dirty="0" smtClean="0"/>
              <a:t>Congestion</a:t>
            </a:r>
            <a:r>
              <a:rPr lang="en-US" dirty="0" smtClean="0"/>
              <a:t>: traffic state with speed &lt;50 mi/h; in speed contour plots visible as purple/blue areas</a:t>
            </a:r>
          </a:p>
          <a:p>
            <a:endParaRPr lang="en-US" dirty="0"/>
          </a:p>
          <a:p>
            <a:r>
              <a:rPr lang="en-US" b="1" dirty="0" smtClean="0"/>
              <a:t>Congestion coverage</a:t>
            </a:r>
            <a:r>
              <a:rPr lang="en-US" dirty="0" smtClean="0"/>
              <a:t>: Amount of space-time that is congested [unit: miles*hours]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405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Classification Process</vt:lpstr>
      <vt:lpstr>Criteria for “Is working day?”</vt:lpstr>
      <vt:lpstr>Criteria for “Is Special Day?”</vt:lpstr>
      <vt:lpstr>Criteria for “Does contain Significant Incident?”</vt:lpstr>
      <vt:lpstr>Ranking of incident days</vt:lpstr>
      <vt:lpstr>Glossary</vt:lpstr>
    </vt:vector>
  </TitlesOfParts>
  <Company>University of California,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Process</dc:title>
  <dc:creator>Thomas Schreiter</dc:creator>
  <cp:lastModifiedBy>Thomas Schreiter</cp:lastModifiedBy>
  <cp:revision>5</cp:revision>
  <dcterms:created xsi:type="dcterms:W3CDTF">2014-08-27T19:42:33Z</dcterms:created>
  <dcterms:modified xsi:type="dcterms:W3CDTF">2015-03-20T19:31:01Z</dcterms:modified>
</cp:coreProperties>
</file>