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39"/>
  </p:notesMasterIdLst>
  <p:handoutMasterIdLst>
    <p:handoutMasterId r:id="rId40"/>
  </p:handoutMasterIdLst>
  <p:sldIdLst>
    <p:sldId id="813" r:id="rId2"/>
    <p:sldId id="966" r:id="rId3"/>
    <p:sldId id="956" r:id="rId4"/>
    <p:sldId id="957" r:id="rId5"/>
    <p:sldId id="958" r:id="rId6"/>
    <p:sldId id="968" r:id="rId7"/>
    <p:sldId id="969" r:id="rId8"/>
    <p:sldId id="970" r:id="rId9"/>
    <p:sldId id="980" r:id="rId10"/>
    <p:sldId id="1034" r:id="rId11"/>
    <p:sldId id="971" r:id="rId12"/>
    <p:sldId id="972" r:id="rId13"/>
    <p:sldId id="989" r:id="rId14"/>
    <p:sldId id="990" r:id="rId15"/>
    <p:sldId id="1015" r:id="rId16"/>
    <p:sldId id="976" r:id="rId17"/>
    <p:sldId id="977" r:id="rId18"/>
    <p:sldId id="978" r:id="rId19"/>
    <p:sldId id="979" r:id="rId20"/>
    <p:sldId id="997" r:id="rId21"/>
    <p:sldId id="1017" r:id="rId22"/>
    <p:sldId id="1018" r:id="rId23"/>
    <p:sldId id="1019" r:id="rId24"/>
    <p:sldId id="1020" r:id="rId25"/>
    <p:sldId id="1021" r:id="rId26"/>
    <p:sldId id="1022" r:id="rId27"/>
    <p:sldId id="1023" r:id="rId28"/>
    <p:sldId id="1024" r:id="rId29"/>
    <p:sldId id="1025" r:id="rId30"/>
    <p:sldId id="1026" r:id="rId31"/>
    <p:sldId id="1027" r:id="rId32"/>
    <p:sldId id="1028" r:id="rId33"/>
    <p:sldId id="1029" r:id="rId34"/>
    <p:sldId id="1030" r:id="rId35"/>
    <p:sldId id="1031" r:id="rId36"/>
    <p:sldId id="1032" r:id="rId37"/>
    <p:sldId id="1033" r:id="rId38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9" userDrawn="1">
          <p15:clr>
            <a:srgbClr val="A4A3A4"/>
          </p15:clr>
        </p15:guide>
        <p15:guide id="2" pos="2210" userDrawn="1">
          <p15:clr>
            <a:srgbClr val="A4A3A4"/>
          </p15:clr>
        </p15:guide>
        <p15:guide id="3" orient="horz" pos="2209">
          <p15:clr>
            <a:srgbClr val="A4A3A4"/>
          </p15:clr>
        </p15:guide>
        <p15:guide id="4" pos="29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6D"/>
    <a:srgbClr val="FFFF00"/>
    <a:srgbClr val="93CDDD"/>
    <a:srgbClr val="00FF00"/>
    <a:srgbClr val="000000"/>
    <a:srgbClr val="FF9900"/>
    <a:srgbClr val="CCC1DA"/>
    <a:srgbClr val="E9EFF7"/>
    <a:srgbClr val="E9EDF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432" autoAdjust="0"/>
    <p:restoredTop sz="89006" autoAdjust="0"/>
  </p:normalViewPr>
  <p:slideViewPr>
    <p:cSldViewPr snapToGrid="0">
      <p:cViewPr varScale="1">
        <p:scale>
          <a:sx n="123" d="100"/>
          <a:sy n="123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1638" y="-720"/>
      </p:cViewPr>
      <p:guideLst>
        <p:guide orient="horz" pos="2929"/>
        <p:guide orient="horz" pos="2209"/>
        <p:guide pos="2210"/>
        <p:guide pos="29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omes\Desktop\210_pems_data_report\210_loop_heal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Plot!$B$1</c:f>
              <c:strCache>
                <c:ptCount val="1"/>
                <c:pt idx="0">
                  <c:v>East</c:v>
                </c:pt>
              </c:strCache>
            </c:strRef>
          </c:tx>
          <c:marker>
            <c:symbol val="none"/>
          </c:marker>
          <c:cat>
            <c:numRef>
              <c:f>Plot!$A$61:$A$154</c:f>
              <c:numCache>
                <c:formatCode>d\-mmm\-yy</c:formatCode>
                <c:ptCount val="94"/>
                <c:pt idx="0">
                  <c:v>41699</c:v>
                </c:pt>
                <c:pt idx="1">
                  <c:v>41700</c:v>
                </c:pt>
                <c:pt idx="2">
                  <c:v>41701</c:v>
                </c:pt>
                <c:pt idx="3">
                  <c:v>41702</c:v>
                </c:pt>
                <c:pt idx="4">
                  <c:v>41703</c:v>
                </c:pt>
                <c:pt idx="5">
                  <c:v>41704</c:v>
                </c:pt>
                <c:pt idx="6">
                  <c:v>41705</c:v>
                </c:pt>
                <c:pt idx="7">
                  <c:v>41706</c:v>
                </c:pt>
                <c:pt idx="8">
                  <c:v>41707</c:v>
                </c:pt>
                <c:pt idx="9">
                  <c:v>41708</c:v>
                </c:pt>
                <c:pt idx="10">
                  <c:v>41709</c:v>
                </c:pt>
                <c:pt idx="11">
                  <c:v>41710</c:v>
                </c:pt>
                <c:pt idx="12">
                  <c:v>41711</c:v>
                </c:pt>
                <c:pt idx="13">
                  <c:v>41712</c:v>
                </c:pt>
                <c:pt idx="14">
                  <c:v>41713</c:v>
                </c:pt>
                <c:pt idx="15">
                  <c:v>41714</c:v>
                </c:pt>
                <c:pt idx="16">
                  <c:v>41715</c:v>
                </c:pt>
                <c:pt idx="17">
                  <c:v>41716</c:v>
                </c:pt>
                <c:pt idx="18">
                  <c:v>41717</c:v>
                </c:pt>
                <c:pt idx="19">
                  <c:v>41718</c:v>
                </c:pt>
                <c:pt idx="20">
                  <c:v>41719</c:v>
                </c:pt>
                <c:pt idx="21">
                  <c:v>41720</c:v>
                </c:pt>
                <c:pt idx="22">
                  <c:v>41721</c:v>
                </c:pt>
                <c:pt idx="23">
                  <c:v>41722</c:v>
                </c:pt>
                <c:pt idx="24">
                  <c:v>41723</c:v>
                </c:pt>
                <c:pt idx="25">
                  <c:v>41724</c:v>
                </c:pt>
                <c:pt idx="26">
                  <c:v>41725</c:v>
                </c:pt>
                <c:pt idx="27">
                  <c:v>41726</c:v>
                </c:pt>
                <c:pt idx="28">
                  <c:v>41727</c:v>
                </c:pt>
                <c:pt idx="29">
                  <c:v>41728</c:v>
                </c:pt>
                <c:pt idx="30">
                  <c:v>41729</c:v>
                </c:pt>
                <c:pt idx="31">
                  <c:v>41730</c:v>
                </c:pt>
                <c:pt idx="32">
                  <c:v>41731</c:v>
                </c:pt>
                <c:pt idx="33">
                  <c:v>41732</c:v>
                </c:pt>
                <c:pt idx="34">
                  <c:v>41733</c:v>
                </c:pt>
                <c:pt idx="35">
                  <c:v>41734</c:v>
                </c:pt>
                <c:pt idx="36">
                  <c:v>41735</c:v>
                </c:pt>
                <c:pt idx="37">
                  <c:v>41736</c:v>
                </c:pt>
                <c:pt idx="38">
                  <c:v>41737</c:v>
                </c:pt>
                <c:pt idx="39">
                  <c:v>41738</c:v>
                </c:pt>
                <c:pt idx="40">
                  <c:v>41739</c:v>
                </c:pt>
                <c:pt idx="41">
                  <c:v>41740</c:v>
                </c:pt>
                <c:pt idx="42">
                  <c:v>41741</c:v>
                </c:pt>
                <c:pt idx="43">
                  <c:v>41742</c:v>
                </c:pt>
                <c:pt idx="44">
                  <c:v>41743</c:v>
                </c:pt>
                <c:pt idx="45">
                  <c:v>41744</c:v>
                </c:pt>
                <c:pt idx="46">
                  <c:v>41745</c:v>
                </c:pt>
                <c:pt idx="47">
                  <c:v>41746</c:v>
                </c:pt>
                <c:pt idx="48">
                  <c:v>41747</c:v>
                </c:pt>
                <c:pt idx="49">
                  <c:v>41748</c:v>
                </c:pt>
                <c:pt idx="50">
                  <c:v>41749</c:v>
                </c:pt>
                <c:pt idx="51">
                  <c:v>41750</c:v>
                </c:pt>
                <c:pt idx="52">
                  <c:v>41751</c:v>
                </c:pt>
                <c:pt idx="53">
                  <c:v>41752</c:v>
                </c:pt>
                <c:pt idx="54">
                  <c:v>41753</c:v>
                </c:pt>
                <c:pt idx="55">
                  <c:v>41754</c:v>
                </c:pt>
                <c:pt idx="56">
                  <c:v>41755</c:v>
                </c:pt>
                <c:pt idx="57">
                  <c:v>41756</c:v>
                </c:pt>
                <c:pt idx="58">
                  <c:v>41757</c:v>
                </c:pt>
                <c:pt idx="59">
                  <c:v>41758</c:v>
                </c:pt>
                <c:pt idx="60">
                  <c:v>41759</c:v>
                </c:pt>
                <c:pt idx="61">
                  <c:v>41760</c:v>
                </c:pt>
                <c:pt idx="62">
                  <c:v>41761</c:v>
                </c:pt>
                <c:pt idx="63">
                  <c:v>41762</c:v>
                </c:pt>
                <c:pt idx="64">
                  <c:v>41763</c:v>
                </c:pt>
                <c:pt idx="65">
                  <c:v>41764</c:v>
                </c:pt>
                <c:pt idx="66">
                  <c:v>41765</c:v>
                </c:pt>
                <c:pt idx="67">
                  <c:v>41766</c:v>
                </c:pt>
                <c:pt idx="68">
                  <c:v>41767</c:v>
                </c:pt>
                <c:pt idx="69">
                  <c:v>41768</c:v>
                </c:pt>
                <c:pt idx="70">
                  <c:v>41769</c:v>
                </c:pt>
                <c:pt idx="71">
                  <c:v>41770</c:v>
                </c:pt>
                <c:pt idx="72">
                  <c:v>41771</c:v>
                </c:pt>
                <c:pt idx="73">
                  <c:v>41772</c:v>
                </c:pt>
                <c:pt idx="74">
                  <c:v>41773</c:v>
                </c:pt>
                <c:pt idx="75">
                  <c:v>41774</c:v>
                </c:pt>
                <c:pt idx="76">
                  <c:v>41775</c:v>
                </c:pt>
                <c:pt idx="77">
                  <c:v>41776</c:v>
                </c:pt>
                <c:pt idx="78">
                  <c:v>41777</c:v>
                </c:pt>
                <c:pt idx="79">
                  <c:v>41778</c:v>
                </c:pt>
                <c:pt idx="80">
                  <c:v>41779</c:v>
                </c:pt>
                <c:pt idx="81">
                  <c:v>41780</c:v>
                </c:pt>
                <c:pt idx="82">
                  <c:v>41781</c:v>
                </c:pt>
                <c:pt idx="83">
                  <c:v>41782</c:v>
                </c:pt>
                <c:pt idx="84">
                  <c:v>41783</c:v>
                </c:pt>
                <c:pt idx="85">
                  <c:v>41784</c:v>
                </c:pt>
                <c:pt idx="86">
                  <c:v>41785</c:v>
                </c:pt>
                <c:pt idx="87">
                  <c:v>41786</c:v>
                </c:pt>
                <c:pt idx="88">
                  <c:v>41787</c:v>
                </c:pt>
                <c:pt idx="89">
                  <c:v>41788</c:v>
                </c:pt>
                <c:pt idx="90">
                  <c:v>41789</c:v>
                </c:pt>
                <c:pt idx="91">
                  <c:v>41790</c:v>
                </c:pt>
              </c:numCache>
            </c:numRef>
          </c:cat>
          <c:val>
            <c:numRef>
              <c:f>Plot!$B$61:$B$154</c:f>
              <c:numCache>
                <c:formatCode>General</c:formatCode>
                <c:ptCount val="94"/>
                <c:pt idx="0">
                  <c:v>72.12</c:v>
                </c:pt>
                <c:pt idx="1">
                  <c:v>74.290000000000006</c:v>
                </c:pt>
                <c:pt idx="2">
                  <c:v>72.98</c:v>
                </c:pt>
                <c:pt idx="3">
                  <c:v>70.62</c:v>
                </c:pt>
                <c:pt idx="4">
                  <c:v>67.56</c:v>
                </c:pt>
                <c:pt idx="5">
                  <c:v>70.849999999999994</c:v>
                </c:pt>
                <c:pt idx="6">
                  <c:v>72.989999999999995</c:v>
                </c:pt>
                <c:pt idx="7">
                  <c:v>72.36</c:v>
                </c:pt>
                <c:pt idx="8">
                  <c:v>71.959999999999994</c:v>
                </c:pt>
                <c:pt idx="9">
                  <c:v>71.989999999999995</c:v>
                </c:pt>
                <c:pt idx="10">
                  <c:v>51.93</c:v>
                </c:pt>
                <c:pt idx="11">
                  <c:v>46.96</c:v>
                </c:pt>
                <c:pt idx="12">
                  <c:v>70.900000000000006</c:v>
                </c:pt>
                <c:pt idx="13">
                  <c:v>72.83</c:v>
                </c:pt>
                <c:pt idx="14">
                  <c:v>71.760000000000005</c:v>
                </c:pt>
                <c:pt idx="15">
                  <c:v>71.42</c:v>
                </c:pt>
                <c:pt idx="16">
                  <c:v>72.12</c:v>
                </c:pt>
                <c:pt idx="17">
                  <c:v>71.55</c:v>
                </c:pt>
                <c:pt idx="18">
                  <c:v>71.22</c:v>
                </c:pt>
                <c:pt idx="19">
                  <c:v>56.22</c:v>
                </c:pt>
                <c:pt idx="20">
                  <c:v>45.4</c:v>
                </c:pt>
                <c:pt idx="21">
                  <c:v>70.760000000000005</c:v>
                </c:pt>
                <c:pt idx="22">
                  <c:v>72.349999999999994</c:v>
                </c:pt>
                <c:pt idx="23">
                  <c:v>71.489999999999995</c:v>
                </c:pt>
                <c:pt idx="24">
                  <c:v>72.510000000000005</c:v>
                </c:pt>
                <c:pt idx="25">
                  <c:v>72.77</c:v>
                </c:pt>
                <c:pt idx="26">
                  <c:v>72.510000000000005</c:v>
                </c:pt>
                <c:pt idx="27">
                  <c:v>72.55</c:v>
                </c:pt>
                <c:pt idx="28">
                  <c:v>71.61</c:v>
                </c:pt>
                <c:pt idx="29">
                  <c:v>70.31</c:v>
                </c:pt>
                <c:pt idx="30">
                  <c:v>68.930000000000007</c:v>
                </c:pt>
                <c:pt idx="31">
                  <c:v>61.91</c:v>
                </c:pt>
                <c:pt idx="32">
                  <c:v>64.45</c:v>
                </c:pt>
                <c:pt idx="33">
                  <c:v>68.260000000000005</c:v>
                </c:pt>
                <c:pt idx="34">
                  <c:v>72</c:v>
                </c:pt>
                <c:pt idx="35">
                  <c:v>71.31</c:v>
                </c:pt>
                <c:pt idx="36">
                  <c:v>69.650000000000006</c:v>
                </c:pt>
                <c:pt idx="37">
                  <c:v>69.459999999999994</c:v>
                </c:pt>
                <c:pt idx="38">
                  <c:v>67.53</c:v>
                </c:pt>
                <c:pt idx="39">
                  <c:v>65.2</c:v>
                </c:pt>
                <c:pt idx="40">
                  <c:v>66.849999999999994</c:v>
                </c:pt>
                <c:pt idx="41">
                  <c:v>70.349999999999994</c:v>
                </c:pt>
                <c:pt idx="42">
                  <c:v>72.099999999999994</c:v>
                </c:pt>
                <c:pt idx="43">
                  <c:v>70.540000000000006</c:v>
                </c:pt>
                <c:pt idx="44">
                  <c:v>66.06</c:v>
                </c:pt>
                <c:pt idx="45">
                  <c:v>67.31</c:v>
                </c:pt>
                <c:pt idx="46">
                  <c:v>68.55</c:v>
                </c:pt>
                <c:pt idx="47">
                  <c:v>69.790000000000006</c:v>
                </c:pt>
                <c:pt idx="48">
                  <c:v>57.64</c:v>
                </c:pt>
                <c:pt idx="49">
                  <c:v>56.88</c:v>
                </c:pt>
                <c:pt idx="50">
                  <c:v>57.17</c:v>
                </c:pt>
                <c:pt idx="51">
                  <c:v>67.17</c:v>
                </c:pt>
                <c:pt idx="52">
                  <c:v>68.87</c:v>
                </c:pt>
                <c:pt idx="53">
                  <c:v>57.31</c:v>
                </c:pt>
                <c:pt idx="54">
                  <c:v>37.770000000000003</c:v>
                </c:pt>
                <c:pt idx="55">
                  <c:v>63.91</c:v>
                </c:pt>
                <c:pt idx="56">
                  <c:v>71.650000000000006</c:v>
                </c:pt>
                <c:pt idx="57">
                  <c:v>70.67</c:v>
                </c:pt>
                <c:pt idx="58">
                  <c:v>75.400000000000006</c:v>
                </c:pt>
                <c:pt idx="59">
                  <c:v>71.569999999999993</c:v>
                </c:pt>
                <c:pt idx="60">
                  <c:v>66.569999999999993</c:v>
                </c:pt>
                <c:pt idx="61">
                  <c:v>68.91</c:v>
                </c:pt>
                <c:pt idx="62">
                  <c:v>64.849999999999994</c:v>
                </c:pt>
                <c:pt idx="63">
                  <c:v>65.760000000000005</c:v>
                </c:pt>
                <c:pt idx="64">
                  <c:v>68.36</c:v>
                </c:pt>
                <c:pt idx="65">
                  <c:v>60.44</c:v>
                </c:pt>
                <c:pt idx="66">
                  <c:v>68.23</c:v>
                </c:pt>
                <c:pt idx="67">
                  <c:v>69.900000000000006</c:v>
                </c:pt>
                <c:pt idx="68">
                  <c:v>72.38</c:v>
                </c:pt>
                <c:pt idx="69">
                  <c:v>74.849999999999994</c:v>
                </c:pt>
                <c:pt idx="70">
                  <c:v>75.75</c:v>
                </c:pt>
                <c:pt idx="71">
                  <c:v>74.98</c:v>
                </c:pt>
                <c:pt idx="72">
                  <c:v>71.13</c:v>
                </c:pt>
                <c:pt idx="73">
                  <c:v>66.38</c:v>
                </c:pt>
                <c:pt idx="74">
                  <c:v>63.86</c:v>
                </c:pt>
                <c:pt idx="75">
                  <c:v>66.430000000000007</c:v>
                </c:pt>
                <c:pt idx="76">
                  <c:v>69.66</c:v>
                </c:pt>
                <c:pt idx="77">
                  <c:v>72.77</c:v>
                </c:pt>
                <c:pt idx="78">
                  <c:v>76.5</c:v>
                </c:pt>
                <c:pt idx="79">
                  <c:v>76.94</c:v>
                </c:pt>
                <c:pt idx="80">
                  <c:v>76.67</c:v>
                </c:pt>
                <c:pt idx="81">
                  <c:v>76.709999999999994</c:v>
                </c:pt>
                <c:pt idx="82">
                  <c:v>76.55</c:v>
                </c:pt>
                <c:pt idx="83">
                  <c:v>78.17</c:v>
                </c:pt>
                <c:pt idx="84">
                  <c:v>78.16</c:v>
                </c:pt>
                <c:pt idx="85">
                  <c:v>77.27</c:v>
                </c:pt>
                <c:pt idx="86">
                  <c:v>74.349999999999994</c:v>
                </c:pt>
                <c:pt idx="87">
                  <c:v>73.78</c:v>
                </c:pt>
                <c:pt idx="88">
                  <c:v>73.44</c:v>
                </c:pt>
                <c:pt idx="89">
                  <c:v>74.7</c:v>
                </c:pt>
                <c:pt idx="90">
                  <c:v>75.34</c:v>
                </c:pt>
                <c:pt idx="91">
                  <c:v>75.760000000000005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Plot!$C$1</c:f>
              <c:strCache>
                <c:ptCount val="1"/>
                <c:pt idx="0">
                  <c:v>West</c:v>
                </c:pt>
              </c:strCache>
            </c:strRef>
          </c:tx>
          <c:marker>
            <c:symbol val="none"/>
          </c:marker>
          <c:cat>
            <c:numRef>
              <c:f>Plot!$A$61:$A$154</c:f>
              <c:numCache>
                <c:formatCode>d\-mmm\-yy</c:formatCode>
                <c:ptCount val="94"/>
                <c:pt idx="0">
                  <c:v>41699</c:v>
                </c:pt>
                <c:pt idx="1">
                  <c:v>41700</c:v>
                </c:pt>
                <c:pt idx="2">
                  <c:v>41701</c:v>
                </c:pt>
                <c:pt idx="3">
                  <c:v>41702</c:v>
                </c:pt>
                <c:pt idx="4">
                  <c:v>41703</c:v>
                </c:pt>
                <c:pt idx="5">
                  <c:v>41704</c:v>
                </c:pt>
                <c:pt idx="6">
                  <c:v>41705</c:v>
                </c:pt>
                <c:pt idx="7">
                  <c:v>41706</c:v>
                </c:pt>
                <c:pt idx="8">
                  <c:v>41707</c:v>
                </c:pt>
                <c:pt idx="9">
                  <c:v>41708</c:v>
                </c:pt>
                <c:pt idx="10">
                  <c:v>41709</c:v>
                </c:pt>
                <c:pt idx="11">
                  <c:v>41710</c:v>
                </c:pt>
                <c:pt idx="12">
                  <c:v>41711</c:v>
                </c:pt>
                <c:pt idx="13">
                  <c:v>41712</c:v>
                </c:pt>
                <c:pt idx="14">
                  <c:v>41713</c:v>
                </c:pt>
                <c:pt idx="15">
                  <c:v>41714</c:v>
                </c:pt>
                <c:pt idx="16">
                  <c:v>41715</c:v>
                </c:pt>
                <c:pt idx="17">
                  <c:v>41716</c:v>
                </c:pt>
                <c:pt idx="18">
                  <c:v>41717</c:v>
                </c:pt>
                <c:pt idx="19">
                  <c:v>41718</c:v>
                </c:pt>
                <c:pt idx="20">
                  <c:v>41719</c:v>
                </c:pt>
                <c:pt idx="21">
                  <c:v>41720</c:v>
                </c:pt>
                <c:pt idx="22">
                  <c:v>41721</c:v>
                </c:pt>
                <c:pt idx="23">
                  <c:v>41722</c:v>
                </c:pt>
                <c:pt idx="24">
                  <c:v>41723</c:v>
                </c:pt>
                <c:pt idx="25">
                  <c:v>41724</c:v>
                </c:pt>
                <c:pt idx="26">
                  <c:v>41725</c:v>
                </c:pt>
                <c:pt idx="27">
                  <c:v>41726</c:v>
                </c:pt>
                <c:pt idx="28">
                  <c:v>41727</c:v>
                </c:pt>
                <c:pt idx="29">
                  <c:v>41728</c:v>
                </c:pt>
                <c:pt idx="30">
                  <c:v>41729</c:v>
                </c:pt>
                <c:pt idx="31">
                  <c:v>41730</c:v>
                </c:pt>
                <c:pt idx="32">
                  <c:v>41731</c:v>
                </c:pt>
                <c:pt idx="33">
                  <c:v>41732</c:v>
                </c:pt>
                <c:pt idx="34">
                  <c:v>41733</c:v>
                </c:pt>
                <c:pt idx="35">
                  <c:v>41734</c:v>
                </c:pt>
                <c:pt idx="36">
                  <c:v>41735</c:v>
                </c:pt>
                <c:pt idx="37">
                  <c:v>41736</c:v>
                </c:pt>
                <c:pt idx="38">
                  <c:v>41737</c:v>
                </c:pt>
                <c:pt idx="39">
                  <c:v>41738</c:v>
                </c:pt>
                <c:pt idx="40">
                  <c:v>41739</c:v>
                </c:pt>
                <c:pt idx="41">
                  <c:v>41740</c:v>
                </c:pt>
                <c:pt idx="42">
                  <c:v>41741</c:v>
                </c:pt>
                <c:pt idx="43">
                  <c:v>41742</c:v>
                </c:pt>
                <c:pt idx="44">
                  <c:v>41743</c:v>
                </c:pt>
                <c:pt idx="45">
                  <c:v>41744</c:v>
                </c:pt>
                <c:pt idx="46">
                  <c:v>41745</c:v>
                </c:pt>
                <c:pt idx="47">
                  <c:v>41746</c:v>
                </c:pt>
                <c:pt idx="48">
                  <c:v>41747</c:v>
                </c:pt>
                <c:pt idx="49">
                  <c:v>41748</c:v>
                </c:pt>
                <c:pt idx="50">
                  <c:v>41749</c:v>
                </c:pt>
                <c:pt idx="51">
                  <c:v>41750</c:v>
                </c:pt>
                <c:pt idx="52">
                  <c:v>41751</c:v>
                </c:pt>
                <c:pt idx="53">
                  <c:v>41752</c:v>
                </c:pt>
                <c:pt idx="54">
                  <c:v>41753</c:v>
                </c:pt>
                <c:pt idx="55">
                  <c:v>41754</c:v>
                </c:pt>
                <c:pt idx="56">
                  <c:v>41755</c:v>
                </c:pt>
                <c:pt idx="57">
                  <c:v>41756</c:v>
                </c:pt>
                <c:pt idx="58">
                  <c:v>41757</c:v>
                </c:pt>
                <c:pt idx="59">
                  <c:v>41758</c:v>
                </c:pt>
                <c:pt idx="60">
                  <c:v>41759</c:v>
                </c:pt>
                <c:pt idx="61">
                  <c:v>41760</c:v>
                </c:pt>
                <c:pt idx="62">
                  <c:v>41761</c:v>
                </c:pt>
                <c:pt idx="63">
                  <c:v>41762</c:v>
                </c:pt>
                <c:pt idx="64">
                  <c:v>41763</c:v>
                </c:pt>
                <c:pt idx="65">
                  <c:v>41764</c:v>
                </c:pt>
                <c:pt idx="66">
                  <c:v>41765</c:v>
                </c:pt>
                <c:pt idx="67">
                  <c:v>41766</c:v>
                </c:pt>
                <c:pt idx="68">
                  <c:v>41767</c:v>
                </c:pt>
                <c:pt idx="69">
                  <c:v>41768</c:v>
                </c:pt>
                <c:pt idx="70">
                  <c:v>41769</c:v>
                </c:pt>
                <c:pt idx="71">
                  <c:v>41770</c:v>
                </c:pt>
                <c:pt idx="72">
                  <c:v>41771</c:v>
                </c:pt>
                <c:pt idx="73">
                  <c:v>41772</c:v>
                </c:pt>
                <c:pt idx="74">
                  <c:v>41773</c:v>
                </c:pt>
                <c:pt idx="75">
                  <c:v>41774</c:v>
                </c:pt>
                <c:pt idx="76">
                  <c:v>41775</c:v>
                </c:pt>
                <c:pt idx="77">
                  <c:v>41776</c:v>
                </c:pt>
                <c:pt idx="78">
                  <c:v>41777</c:v>
                </c:pt>
                <c:pt idx="79">
                  <c:v>41778</c:v>
                </c:pt>
                <c:pt idx="80">
                  <c:v>41779</c:v>
                </c:pt>
                <c:pt idx="81">
                  <c:v>41780</c:v>
                </c:pt>
                <c:pt idx="82">
                  <c:v>41781</c:v>
                </c:pt>
                <c:pt idx="83">
                  <c:v>41782</c:v>
                </c:pt>
                <c:pt idx="84">
                  <c:v>41783</c:v>
                </c:pt>
                <c:pt idx="85">
                  <c:v>41784</c:v>
                </c:pt>
                <c:pt idx="86">
                  <c:v>41785</c:v>
                </c:pt>
                <c:pt idx="87">
                  <c:v>41786</c:v>
                </c:pt>
                <c:pt idx="88">
                  <c:v>41787</c:v>
                </c:pt>
                <c:pt idx="89">
                  <c:v>41788</c:v>
                </c:pt>
                <c:pt idx="90">
                  <c:v>41789</c:v>
                </c:pt>
                <c:pt idx="91">
                  <c:v>41790</c:v>
                </c:pt>
              </c:numCache>
            </c:numRef>
          </c:cat>
          <c:val>
            <c:numRef>
              <c:f>Plot!$C$61:$C$154</c:f>
              <c:numCache>
                <c:formatCode>General</c:formatCode>
                <c:ptCount val="94"/>
                <c:pt idx="0">
                  <c:v>73.38</c:v>
                </c:pt>
                <c:pt idx="1">
                  <c:v>73.08</c:v>
                </c:pt>
                <c:pt idx="2">
                  <c:v>67.41</c:v>
                </c:pt>
                <c:pt idx="3">
                  <c:v>63.96</c:v>
                </c:pt>
                <c:pt idx="4">
                  <c:v>60.14</c:v>
                </c:pt>
                <c:pt idx="5">
                  <c:v>63.35</c:v>
                </c:pt>
                <c:pt idx="6">
                  <c:v>68.760000000000005</c:v>
                </c:pt>
                <c:pt idx="7">
                  <c:v>67.45</c:v>
                </c:pt>
                <c:pt idx="8">
                  <c:v>67.08</c:v>
                </c:pt>
                <c:pt idx="9">
                  <c:v>67.489999999999995</c:v>
                </c:pt>
                <c:pt idx="10">
                  <c:v>48.98</c:v>
                </c:pt>
                <c:pt idx="11">
                  <c:v>42.24</c:v>
                </c:pt>
                <c:pt idx="12">
                  <c:v>67.13</c:v>
                </c:pt>
                <c:pt idx="13">
                  <c:v>68.89</c:v>
                </c:pt>
                <c:pt idx="14">
                  <c:v>67.63</c:v>
                </c:pt>
                <c:pt idx="15">
                  <c:v>66.42</c:v>
                </c:pt>
                <c:pt idx="16">
                  <c:v>63.98</c:v>
                </c:pt>
                <c:pt idx="17">
                  <c:v>68.64</c:v>
                </c:pt>
                <c:pt idx="18">
                  <c:v>66.88</c:v>
                </c:pt>
                <c:pt idx="19">
                  <c:v>52.29</c:v>
                </c:pt>
                <c:pt idx="20">
                  <c:v>42.57</c:v>
                </c:pt>
                <c:pt idx="21">
                  <c:v>62.43</c:v>
                </c:pt>
                <c:pt idx="22">
                  <c:v>66.3</c:v>
                </c:pt>
                <c:pt idx="23">
                  <c:v>65.14</c:v>
                </c:pt>
                <c:pt idx="24">
                  <c:v>66.37</c:v>
                </c:pt>
                <c:pt idx="25">
                  <c:v>65.849999999999994</c:v>
                </c:pt>
                <c:pt idx="26">
                  <c:v>65.36</c:v>
                </c:pt>
                <c:pt idx="27">
                  <c:v>63.95</c:v>
                </c:pt>
                <c:pt idx="28">
                  <c:v>65.959999999999994</c:v>
                </c:pt>
                <c:pt idx="29">
                  <c:v>65.09</c:v>
                </c:pt>
                <c:pt idx="30">
                  <c:v>63.83</c:v>
                </c:pt>
                <c:pt idx="31">
                  <c:v>57.57</c:v>
                </c:pt>
                <c:pt idx="32">
                  <c:v>62.1</c:v>
                </c:pt>
                <c:pt idx="33">
                  <c:v>70.13</c:v>
                </c:pt>
                <c:pt idx="34">
                  <c:v>71.040000000000006</c:v>
                </c:pt>
                <c:pt idx="35">
                  <c:v>70.81</c:v>
                </c:pt>
                <c:pt idx="36">
                  <c:v>67.95</c:v>
                </c:pt>
                <c:pt idx="37">
                  <c:v>66.73</c:v>
                </c:pt>
                <c:pt idx="38">
                  <c:v>70.959999999999994</c:v>
                </c:pt>
                <c:pt idx="39">
                  <c:v>66.959999999999994</c:v>
                </c:pt>
                <c:pt idx="40">
                  <c:v>65.59</c:v>
                </c:pt>
                <c:pt idx="41">
                  <c:v>71.87</c:v>
                </c:pt>
                <c:pt idx="42">
                  <c:v>71.819999999999993</c:v>
                </c:pt>
                <c:pt idx="43">
                  <c:v>71.400000000000006</c:v>
                </c:pt>
                <c:pt idx="44">
                  <c:v>70.19</c:v>
                </c:pt>
                <c:pt idx="45">
                  <c:v>70.19</c:v>
                </c:pt>
                <c:pt idx="46">
                  <c:v>69.239999999999995</c:v>
                </c:pt>
                <c:pt idx="47">
                  <c:v>70.23</c:v>
                </c:pt>
                <c:pt idx="48">
                  <c:v>64.59</c:v>
                </c:pt>
                <c:pt idx="49">
                  <c:v>63.07</c:v>
                </c:pt>
                <c:pt idx="50">
                  <c:v>62.72</c:v>
                </c:pt>
                <c:pt idx="51">
                  <c:v>67.37</c:v>
                </c:pt>
                <c:pt idx="52">
                  <c:v>68.650000000000006</c:v>
                </c:pt>
                <c:pt idx="53">
                  <c:v>56.73</c:v>
                </c:pt>
                <c:pt idx="54">
                  <c:v>35.68</c:v>
                </c:pt>
                <c:pt idx="55">
                  <c:v>68.52</c:v>
                </c:pt>
                <c:pt idx="56">
                  <c:v>68.209999999999994</c:v>
                </c:pt>
                <c:pt idx="57">
                  <c:v>67.89</c:v>
                </c:pt>
                <c:pt idx="58">
                  <c:v>72.92</c:v>
                </c:pt>
                <c:pt idx="59">
                  <c:v>71.16</c:v>
                </c:pt>
                <c:pt idx="60">
                  <c:v>69.19</c:v>
                </c:pt>
                <c:pt idx="61">
                  <c:v>69.37</c:v>
                </c:pt>
                <c:pt idx="62">
                  <c:v>67.13</c:v>
                </c:pt>
                <c:pt idx="63">
                  <c:v>67.400000000000006</c:v>
                </c:pt>
                <c:pt idx="64">
                  <c:v>67.94</c:v>
                </c:pt>
                <c:pt idx="65">
                  <c:v>62.61</c:v>
                </c:pt>
                <c:pt idx="66">
                  <c:v>71.64</c:v>
                </c:pt>
                <c:pt idx="67">
                  <c:v>73.58</c:v>
                </c:pt>
                <c:pt idx="68">
                  <c:v>74.34</c:v>
                </c:pt>
                <c:pt idx="69">
                  <c:v>73.27</c:v>
                </c:pt>
                <c:pt idx="70">
                  <c:v>73.11</c:v>
                </c:pt>
                <c:pt idx="71">
                  <c:v>74.09</c:v>
                </c:pt>
                <c:pt idx="72">
                  <c:v>70.45</c:v>
                </c:pt>
                <c:pt idx="73">
                  <c:v>68.02</c:v>
                </c:pt>
                <c:pt idx="74">
                  <c:v>69.69</c:v>
                </c:pt>
                <c:pt idx="75">
                  <c:v>68.81</c:v>
                </c:pt>
                <c:pt idx="76">
                  <c:v>73.52</c:v>
                </c:pt>
                <c:pt idx="77">
                  <c:v>75.13</c:v>
                </c:pt>
                <c:pt idx="78">
                  <c:v>74.44</c:v>
                </c:pt>
                <c:pt idx="79">
                  <c:v>74.290000000000006</c:v>
                </c:pt>
                <c:pt idx="80">
                  <c:v>74.400000000000006</c:v>
                </c:pt>
                <c:pt idx="81">
                  <c:v>73.83</c:v>
                </c:pt>
                <c:pt idx="82">
                  <c:v>75.680000000000007</c:v>
                </c:pt>
                <c:pt idx="83">
                  <c:v>76.56</c:v>
                </c:pt>
                <c:pt idx="84">
                  <c:v>77.680000000000007</c:v>
                </c:pt>
                <c:pt idx="85">
                  <c:v>76.73</c:v>
                </c:pt>
                <c:pt idx="86">
                  <c:v>75.17</c:v>
                </c:pt>
                <c:pt idx="87">
                  <c:v>73.650000000000006</c:v>
                </c:pt>
                <c:pt idx="88">
                  <c:v>74.14</c:v>
                </c:pt>
                <c:pt idx="89">
                  <c:v>81.97</c:v>
                </c:pt>
                <c:pt idx="90">
                  <c:v>85.14</c:v>
                </c:pt>
                <c:pt idx="91">
                  <c:v>83.45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49920"/>
        <c:axId val="31251456"/>
      </c:lineChart>
      <c:dateAx>
        <c:axId val="31249920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crossAx val="31251456"/>
        <c:crosses val="autoZero"/>
        <c:auto val="1"/>
        <c:lblOffset val="100"/>
        <c:baseTimeUnit val="days"/>
      </c:dateAx>
      <c:valAx>
        <c:axId val="31251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249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0.75641</cdr:x>
      <cdr:y>0.17059</cdr:y>
    </cdr:from>
    <cdr:to>
      <cdr:x>0.77843</cdr:x>
      <cdr:y>0.24888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4448328" y="514735"/>
          <a:ext cx="129541" cy="236220"/>
        </a:xfrm>
        <a:prstGeom xmlns:a="http://schemas.openxmlformats.org/drawingml/2006/main" prst="rightBrace">
          <a:avLst>
            <a:gd name="adj1" fmla="val 36333"/>
            <a:gd name="adj2" fmla="val 50000"/>
          </a:avLst>
        </a:prstGeom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7"/>
            <a:ext cx="4002701" cy="350057"/>
          </a:xfrm>
          <a:prstGeom prst="rect">
            <a:avLst/>
          </a:prstGeom>
        </p:spPr>
        <p:txBody>
          <a:bodyPr vert="horz" lIns="96201" tIns="48100" rIns="96201" bIns="481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373" y="7"/>
            <a:ext cx="4002701" cy="350057"/>
          </a:xfrm>
          <a:prstGeom prst="rect">
            <a:avLst/>
          </a:prstGeom>
        </p:spPr>
        <p:txBody>
          <a:bodyPr vert="horz" lIns="96201" tIns="48100" rIns="96201" bIns="481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95E6C7C-369F-4675-B50A-9976C5582971}" type="datetimeFigureOut">
              <a:rPr lang="en-US"/>
              <a:pPr>
                <a:defRPr/>
              </a:pPr>
              <a:t>8/14/2014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6659195"/>
            <a:ext cx="4002701" cy="350057"/>
          </a:xfrm>
          <a:prstGeom prst="rect">
            <a:avLst/>
          </a:prstGeom>
        </p:spPr>
        <p:txBody>
          <a:bodyPr vert="horz" lIns="96201" tIns="48100" rIns="96201" bIns="481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373" y="6659195"/>
            <a:ext cx="4002701" cy="350057"/>
          </a:xfrm>
          <a:prstGeom prst="rect">
            <a:avLst/>
          </a:prstGeom>
        </p:spPr>
        <p:txBody>
          <a:bodyPr vert="horz" lIns="96201" tIns="48100" rIns="96201" bIns="481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B587E10-8374-442A-B4A2-8C6A44658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7"/>
            <a:ext cx="4002701" cy="350057"/>
          </a:xfrm>
          <a:prstGeom prst="rect">
            <a:avLst/>
          </a:prstGeom>
        </p:spPr>
        <p:txBody>
          <a:bodyPr vert="horz" lIns="96201" tIns="48100" rIns="96201" bIns="481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373" y="7"/>
            <a:ext cx="4002701" cy="350057"/>
          </a:xfrm>
          <a:prstGeom prst="rect">
            <a:avLst/>
          </a:prstGeom>
        </p:spPr>
        <p:txBody>
          <a:bodyPr vert="horz" lIns="96201" tIns="48100" rIns="96201" bIns="481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A365652-3841-4E63-9705-D60DF82C1145}" type="datetimeFigureOut">
              <a:rPr lang="en-US"/>
              <a:pPr>
                <a:defRPr/>
              </a:pPr>
              <a:t>8/14/2014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7025" y="525463"/>
            <a:ext cx="3502025" cy="2627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01" tIns="48100" rIns="96201" bIns="4810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015" y="3330178"/>
            <a:ext cx="7388059" cy="3153982"/>
          </a:xfrm>
          <a:prstGeom prst="rect">
            <a:avLst/>
          </a:prstGeom>
        </p:spPr>
        <p:txBody>
          <a:bodyPr vert="horz" lIns="96201" tIns="48100" rIns="96201" bIns="4810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6659195"/>
            <a:ext cx="4002701" cy="350057"/>
          </a:xfrm>
          <a:prstGeom prst="rect">
            <a:avLst/>
          </a:prstGeom>
        </p:spPr>
        <p:txBody>
          <a:bodyPr vert="horz" lIns="96201" tIns="48100" rIns="96201" bIns="481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373" y="6659195"/>
            <a:ext cx="4002701" cy="350057"/>
          </a:xfrm>
          <a:prstGeom prst="rect">
            <a:avLst/>
          </a:prstGeom>
        </p:spPr>
        <p:txBody>
          <a:bodyPr vert="horz" lIns="96201" tIns="48100" rIns="96201" bIns="481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3020DC5-D0A5-448D-9A3D-E84B146D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55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 would like to present the</a:t>
            </a:r>
            <a:r>
              <a:rPr lang="en-US" baseline="0" dirty="0" smtClean="0"/>
              <a:t> I-210 Connected Corridors pilot project.  It is an effort that is long overdue.</a:t>
            </a: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A8B67B-2AEF-4BF3-9C7E-A36CAB85732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A4510-E628-4BEB-BC64-254B80F0DD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A4510-E628-4BEB-BC64-254B80F0DD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8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A4510-E628-4BEB-BC64-254B80F0DDD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1905000"/>
            <a:ext cx="6477000" cy="1828800"/>
          </a:xfrm>
          <a:solidFill>
            <a:schemeClr val="tx1"/>
          </a:solidFill>
        </p:spPr>
        <p:txBody>
          <a:bodyPr anchor="b"/>
          <a:lstStyle>
            <a:lvl1pPr>
              <a:defRPr cap="all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fld id="{E327A01D-20C5-40D4-B105-B74967133D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EE09AA-4366-4D48-9C99-38141EC34F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75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E310-01EE-4EA6-8EE5-435B5C6B7994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7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53091-591F-4A41-81DB-A2A10C5ED112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44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274638"/>
            <a:ext cx="7848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133600" y="6400800"/>
            <a:ext cx="54102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43800" y="6400800"/>
            <a:ext cx="1143000" cy="304800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271FCD-BF82-43EF-8C1E-C42701F32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3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spcBef>
                <a:spcPts val="1800"/>
              </a:spcBef>
              <a:defRPr sz="2200" b="1"/>
            </a:lvl1pPr>
            <a:lvl2pPr>
              <a:spcBef>
                <a:spcPts val="700"/>
              </a:spcBef>
              <a:defRPr sz="2000"/>
            </a:lvl2pPr>
            <a:lvl3pPr marL="1085850" indent="-288925">
              <a:spcBef>
                <a:spcPts val="700"/>
              </a:spcBef>
              <a:defRPr sz="1800"/>
            </a:lvl3pPr>
            <a:lvl4pPr>
              <a:spcBef>
                <a:spcPts val="700"/>
              </a:spcBef>
              <a:defRPr sz="1600"/>
            </a:lvl4pPr>
            <a:lvl5pPr>
              <a:spcBef>
                <a:spcPts val="7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B5C82F-DBA3-46B6-B154-15ABE8EAF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283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CC150E-8958-44A2-A2C7-C2E53B4DC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32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1CEAA1-415D-4932-B295-F4ECDC4DD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9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33E108-D9A8-43BE-974A-8D3393DF2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8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8E8F9-DA70-46BB-B5B3-7CF84C69C8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ED396D-2B59-48AC-9F48-62AF90F7E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8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12023C-A63E-49B3-B66E-AE9A56E1B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2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14157C-506E-42C3-9998-B1736DD375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5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E78B18-ED68-4ED7-9006-317D0D73B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85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gif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378825" cy="46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A726B8-4493-4F9C-95BB-FB1917B9A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609600" y="6255380"/>
            <a:ext cx="8380413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s://encrypted-tbn3.gstatic.com/images?q=tbn:ANd9GcRZeSvmnzgjETKAqA2-iRzZnMj-i-n2YF01oZCjvZIi-8OoEuD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54" y="6372552"/>
            <a:ext cx="479206" cy="3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strongcitiesstrongstate.com/sites/default/files/city/seal/COLOR%20Peacock%20logo%20City%20of%20Arcadia%20jpe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071" y="6358078"/>
            <a:ext cx="233243" cy="40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accessduarte.com/%7Eaccessdu/images/stories/latestnews/2010/LogoD.g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77" y="6372552"/>
            <a:ext cx="307337" cy="3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encrypted-tbn2.gstatic.com/images?q=tbn:ANd9GcSlt6i-G1Cavl9PgToxP5xAIYwz6pZ5iEkFPCFWXzMmoAcx0H6PrQ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66" y="6343159"/>
            <a:ext cx="449612" cy="4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s://encrypted-tbn1.gstatic.com/images?q=tbn:ANd9GcRy_qGrl-vIW32fw8haoxsI-9iuzoidoxqTtaMtkZqBA7D3zSzX1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58" y="6381796"/>
            <a:ext cx="364876" cy="3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lbausa.com/wp-content/uploads/LA-metro-logo1.gi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22" y="6369889"/>
            <a:ext cx="637084" cy="38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594" y="6416682"/>
            <a:ext cx="505738" cy="28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29" y="6384554"/>
            <a:ext cx="440032" cy="3593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8155726" y="6373937"/>
            <a:ext cx="295804" cy="372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BB8DF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5D37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75" y="236967"/>
            <a:ext cx="1754699" cy="731124"/>
          </a:xfrm>
          <a:prstGeom prst="rect">
            <a:avLst/>
          </a:prstGeom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0" y="60960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+mn-lt"/>
                <a:cs typeface="+mn-cs"/>
              </a:rPr>
              <a:t>July 16, 2014</a:t>
            </a:r>
            <a:endParaRPr lang="en-US" sz="24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1028" name="Picture 4" descr="https://encrypted-tbn3.gstatic.com/images?q=tbn:ANd9GcRZeSvmnzgjETKAqA2-iRzZnMj-i-n2YF01oZCjvZIi-8OoEuD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24" y="147489"/>
            <a:ext cx="1104876" cy="88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rongcitiesstrongstate.com/sites/default/files/city/seal/COLOR%20Peacock%20logo%20City%20of%20Arcadia%20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55" y="132239"/>
            <a:ext cx="537774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ccessduarte.com/%7Eaccessdu/images/stories/latestnews/2010/LogoD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86" y="193675"/>
            <a:ext cx="654862" cy="7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2.gstatic.com/images?q=tbn:ANd9GcSlt6i-G1Cavl9PgToxP5xAIYwz6pZ5iEkFPCFWXzMmoAcx0H6Pr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34" y="86678"/>
            <a:ext cx="1005522" cy="10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1.gstatic.com/images?q=tbn:ANd9GcRy_qGrl-vIW32fw8haoxsI-9iuzoidoxqTtaMtkZqBA7D3zSzX1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571" y="156928"/>
            <a:ext cx="841273" cy="8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48" y="5177498"/>
            <a:ext cx="1166049" cy="65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4" y="175162"/>
            <a:ext cx="1014556" cy="8285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92201"/>
            <a:ext cx="9144000" cy="584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74758" y="179023"/>
            <a:ext cx="640717" cy="807303"/>
          </a:xfrm>
          <a:prstGeom prst="rect">
            <a:avLst/>
          </a:prstGeom>
        </p:spPr>
      </p:pic>
      <p:sp>
        <p:nvSpPr>
          <p:cNvPr id="14340" name="Rectangle 1"/>
          <p:cNvSpPr>
            <a:spLocks noGrp="1"/>
          </p:cNvSpPr>
          <p:nvPr>
            <p:ph type="ctrTitle"/>
          </p:nvPr>
        </p:nvSpPr>
        <p:spPr>
          <a:xfrm>
            <a:off x="904813" y="1714119"/>
            <a:ext cx="7315200" cy="1488689"/>
          </a:xfrm>
        </p:spPr>
        <p:txBody>
          <a:bodyPr/>
          <a:lstStyle/>
          <a:p>
            <a:pPr algn="ctr" eaLnBrk="1" hangingPunct="1"/>
            <a:r>
              <a:rPr lang="en-US" sz="3200" b="1" cap="none" dirty="0" smtClean="0">
                <a:solidFill>
                  <a:srgbClr val="2E4179"/>
                </a:solidFill>
              </a:rPr>
              <a:t>Connected Corridors</a:t>
            </a:r>
            <a:r>
              <a:rPr lang="en-US" sz="3200" b="1" cap="none" dirty="0">
                <a:solidFill>
                  <a:srgbClr val="2E4179"/>
                </a:solidFill>
              </a:rPr>
              <a:t/>
            </a:r>
            <a:br>
              <a:rPr lang="en-US" sz="3200" b="1" cap="none" dirty="0">
                <a:solidFill>
                  <a:srgbClr val="2E4179"/>
                </a:solidFill>
              </a:rPr>
            </a:br>
            <a:r>
              <a:rPr lang="en-US" sz="3200" b="1" cap="none" dirty="0" smtClean="0">
                <a:solidFill>
                  <a:srgbClr val="2E4179"/>
                </a:solidFill>
              </a:rPr>
              <a:t>I-210 Modelling Demonstration</a:t>
            </a:r>
            <a:endParaRPr lang="en-US" sz="3200" cap="none" dirty="0" smtClean="0">
              <a:solidFill>
                <a:srgbClr val="2E4179"/>
              </a:solidFill>
            </a:endParaRPr>
          </a:p>
        </p:txBody>
      </p:sp>
      <p:sp>
        <p:nvSpPr>
          <p:cNvPr id="17" name="Rectangle 1"/>
          <p:cNvSpPr txBox="1">
            <a:spLocks/>
          </p:cNvSpPr>
          <p:nvPr/>
        </p:nvSpPr>
        <p:spPr bwMode="auto">
          <a:xfrm>
            <a:off x="787996" y="3536622"/>
            <a:ext cx="7315200" cy="98250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 dirty="0" smtClean="0">
                <a:solidFill>
                  <a:srgbClr val="2E4179"/>
                </a:solidFill>
                <a:latin typeface="Tw Cen MT" pitchFamily="34" charset="0"/>
              </a:rPr>
              <a:t>Date:  August 13, 2014</a:t>
            </a:r>
          </a:p>
          <a:p>
            <a:pPr algn="ctr" eaLnBrk="1" hangingPunct="1"/>
            <a:r>
              <a:rPr lang="en-US" sz="2200" dirty="0" smtClean="0">
                <a:solidFill>
                  <a:srgbClr val="2E4179"/>
                </a:solidFill>
                <a:latin typeface="Tw Cen MT" pitchFamily="34" charset="0"/>
              </a:rPr>
              <a:t>Caltrans District 7</a:t>
            </a:r>
          </a:p>
        </p:txBody>
      </p:sp>
    </p:spTree>
    <p:extLst>
      <p:ext uri="{BB962C8B-B14F-4D97-AF65-F5344CB8AC3E}">
        <p14:creationId xmlns:p14="http://schemas.microsoft.com/office/powerpoint/2010/main" val="21687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Faulty VDS </a:t>
            </a:r>
            <a:r>
              <a:rPr lang="en-US" dirty="0"/>
              <a:t>(210 </a:t>
            </a:r>
            <a:r>
              <a:rPr lang="en-US" dirty="0" smtClean="0"/>
              <a:t>West, May </a:t>
            </a:r>
            <a:r>
              <a:rPr lang="en-US" dirty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296251"/>
              </p:ext>
            </p:extLst>
          </p:nvPr>
        </p:nvGraphicFramePr>
        <p:xfrm>
          <a:off x="732146" y="2160571"/>
          <a:ext cx="7846244" cy="32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532"/>
                <a:gridCol w="886119"/>
                <a:gridCol w="1696825"/>
                <a:gridCol w="4279768"/>
              </a:tblGrid>
              <a:tr h="32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Location</a:t>
                      </a:r>
                    </a:p>
                  </a:txBody>
                  <a:tcPr marL="182880" marR="18288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Observation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(made on 5/22/2014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82880" marR="182880" marT="9525" marB="0" anchor="ctr"/>
                </a:tc>
              </a:tr>
              <a:tr h="32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717686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St.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18288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Upstream ML 717688 +  OR 716614 produce  higher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182880" marT="9525" marB="0" anchor="ctr"/>
                </a:tc>
              </a:tr>
              <a:tr h="32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772902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Pasadena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18288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Speed is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wrong.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182880" marT="9525" marB="0" anchor="ctr"/>
                </a:tc>
              </a:tr>
              <a:tr h="32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717678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Azusa 1</a:t>
                      </a:r>
                    </a:p>
                  </a:txBody>
                  <a:tcPr marL="182880" marR="18288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Upstream ML 717682 + OR 716611 produce higher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182880" marT="9525" marB="0" anchor="ctr"/>
                </a:tc>
              </a:tr>
              <a:tr h="32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717673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Mount Olive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18288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freeflow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speed.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182880" marT="9525" marB="0" anchor="ctr"/>
                </a:tc>
              </a:tr>
              <a:tr h="32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769702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Highland Ave.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18288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probably incorrect.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182880" marT="9525" marB="0" anchor="ctr"/>
                </a:tc>
              </a:tr>
              <a:tr h="32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Anita 2</a:t>
                      </a:r>
                    </a:p>
                  </a:txBody>
                  <a:tcPr marL="182880" marR="18288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Speed is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wrong.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182880" marT="9525" marB="0" anchor="ctr"/>
                </a:tc>
              </a:tr>
              <a:tr h="32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717669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Anita 1</a:t>
                      </a:r>
                    </a:p>
                  </a:txBody>
                  <a:tcPr marL="182880" marR="18288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is wrong (too high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182880" marT="9525" marB="0" anchor="ctr"/>
                </a:tc>
              </a:tr>
              <a:tr h="32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773179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Vaquero Ave.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18288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is wrong (too high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182880" marT="9525" marB="0" anchor="ctr"/>
                </a:tc>
              </a:tr>
              <a:tr h="323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717661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Michillinda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Ave.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18288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 profile shape is wrong.</a:t>
                      </a:r>
                    </a:p>
                  </a:txBody>
                  <a:tcPr marL="182880" marR="1828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9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congestion pattern on 5/22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2042915" y="4771880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87200" y="4819314"/>
            <a:ext cx="560410" cy="264688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sz="1600" dirty="0" smtClean="0"/>
              <a:t>I-605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2071329" y="5716329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81100" y="5771814"/>
            <a:ext cx="685444" cy="264688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sz="1600" dirty="0" smtClean="0"/>
              <a:t>PM 42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33365" y="4155930"/>
            <a:ext cx="393700" cy="537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840" y="4006514"/>
            <a:ext cx="1799532" cy="264688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sz="1600" dirty="0" smtClean="0"/>
              <a:t>Baldwin bottleneck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2030215" y="4276580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7600" y="4324014"/>
            <a:ext cx="1082989" cy="264688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sz="1600" dirty="0" smtClean="0"/>
              <a:t>Huntington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820665" y="3825730"/>
            <a:ext cx="406400" cy="1060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3000" y="3676314"/>
            <a:ext cx="1046120" cy="264688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sz="1600" dirty="0" err="1" smtClean="0"/>
              <a:t>Michillinda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2033229" y="2871529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0" y="2927014"/>
            <a:ext cx="685444" cy="264688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sz="1600" dirty="0" smtClean="0"/>
              <a:t>PM 23</a:t>
            </a:r>
            <a:endParaRPr lang="en-US" sz="1600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28650" y="1665513"/>
            <a:ext cx="8299450" cy="12723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Bad detection at the downstream end (beyond Sierra Madre).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Decelerations but not full congestion downstream </a:t>
            </a:r>
            <a:r>
              <a:rPr lang="en-US" sz="2000" dirty="0" err="1" smtClean="0"/>
              <a:t>Michillinda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Bottleneck at Baldwin, congestion moves past Huntington to the 605.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20665" y="3444730"/>
            <a:ext cx="395514" cy="231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8000" y="3311380"/>
            <a:ext cx="1322873" cy="264688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1600" dirty="0" smtClean="0"/>
              <a:t>Sierra Madre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308660" y="3808658"/>
            <a:ext cx="0" cy="16383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7574953" y="4455326"/>
            <a:ext cx="119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traffic flow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79" y="2959672"/>
            <a:ext cx="57531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5531350" y="5612204"/>
            <a:ext cx="1718900" cy="319220"/>
            <a:chOff x="5531350" y="5612204"/>
            <a:chExt cx="1718900" cy="319220"/>
          </a:xfrm>
        </p:grpSpPr>
        <p:sp>
          <p:nvSpPr>
            <p:cNvPr id="27" name="Rectangle 26"/>
            <p:cNvSpPr/>
            <p:nvPr/>
          </p:nvSpPr>
          <p:spPr>
            <a:xfrm>
              <a:off x="5531350" y="5612204"/>
              <a:ext cx="1718900" cy="319220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885" y="5731011"/>
              <a:ext cx="3619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991572" y="5623647"/>
              <a:ext cx="1258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</a:t>
              </a:r>
              <a:r>
                <a:rPr lang="en-US" sz="1400" dirty="0" smtClean="0"/>
                <a:t>ad detection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96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ounded Rectangle 115"/>
          <p:cNvSpPr/>
          <p:nvPr/>
        </p:nvSpPr>
        <p:spPr>
          <a:xfrm>
            <a:off x="615950" y="1623792"/>
            <a:ext cx="6246046" cy="3429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3930650" y="4964880"/>
            <a:ext cx="505520" cy="2738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Freeway model construction procedure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4050" y="1604389"/>
            <a:ext cx="7886700" cy="202608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Build the network.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Data inspection.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Calibrate the fundamental diagrams.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Impute missing ramp flows.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Run the simulation, check, make adjustments.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3835371"/>
            <a:ext cx="7181850" cy="23174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7475" y="5019516"/>
            <a:ext cx="368300" cy="215900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45000" y="3605074"/>
            <a:ext cx="4625848" cy="1363642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4172451" y="3630474"/>
            <a:ext cx="4785748" cy="1334406"/>
            <a:chOff x="924149" y="1305703"/>
            <a:chExt cx="4785748" cy="1334406"/>
          </a:xfrm>
        </p:grpSpPr>
        <p:cxnSp>
          <p:nvCxnSpPr>
            <p:cNvPr id="67" name="Straight Arrow Connector 66"/>
            <p:cNvCxnSpPr>
              <a:stCxn id="72" idx="2"/>
            </p:cNvCxnSpPr>
            <p:nvPr/>
          </p:nvCxnSpPr>
          <p:spPr>
            <a:xfrm flipH="1">
              <a:off x="4486148" y="1876382"/>
              <a:ext cx="6223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1831848" y="1777317"/>
              <a:ext cx="228600" cy="228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H="1" flipV="1">
              <a:off x="1362746" y="1305703"/>
              <a:ext cx="506890" cy="4576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ounded Rectangle 69"/>
            <p:cNvSpPr/>
            <p:nvPr/>
          </p:nvSpPr>
          <p:spPr>
            <a:xfrm rot="2799221">
              <a:off x="1751077" y="1609746"/>
              <a:ext cx="76200" cy="14935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 rot="2457443">
              <a:off x="924149" y="1353531"/>
              <a:ext cx="925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717668</a:t>
              </a:r>
              <a:endParaRPr lang="en-US" sz="1100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5108448" y="1762082"/>
              <a:ext cx="228600" cy="228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658507" y="1806501"/>
              <a:ext cx="76200" cy="14935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691314" y="2039945"/>
              <a:ext cx="98456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761342</a:t>
              </a:r>
            </a:p>
            <a:p>
              <a:r>
                <a:rPr lang="en-US" sz="1100" dirty="0" smtClean="0"/>
                <a:t>Huntington 1</a:t>
              </a:r>
            </a:p>
            <a:p>
              <a:r>
                <a:rPr lang="en-US" sz="1100" dirty="0" smtClean="0"/>
                <a:t>4 lanes</a:t>
              </a:r>
              <a:endParaRPr lang="en-US" sz="1100" dirty="0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4463143" y="1371154"/>
              <a:ext cx="454544" cy="4175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 rot="19077823">
              <a:off x="4533929" y="1309282"/>
              <a:ext cx="837809" cy="318345"/>
              <a:chOff x="7696200" y="1269087"/>
              <a:chExt cx="837809" cy="318345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7696200" y="1269087"/>
                <a:ext cx="76200" cy="14935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729005" y="1325822"/>
                <a:ext cx="8050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718206</a:t>
                </a:r>
                <a:endParaRPr lang="en-US" sz="1100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2835148" y="2031260"/>
              <a:ext cx="95250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773194</a:t>
              </a:r>
            </a:p>
            <a:p>
              <a:r>
                <a:rPr lang="en-US" sz="1100" dirty="0" smtClean="0"/>
                <a:t>E of Second</a:t>
              </a:r>
            </a:p>
            <a:p>
              <a:r>
                <a:rPr lang="en-US" sz="1100" dirty="0" smtClean="0"/>
                <a:t>4 lanes</a:t>
              </a:r>
              <a:endParaRPr lang="en-US" sz="1100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>
              <a:off x="2073148" y="1891617"/>
              <a:ext cx="5715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2644648" y="1777317"/>
              <a:ext cx="228600" cy="228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444748" y="1777317"/>
              <a:ext cx="228600" cy="228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H="1">
              <a:off x="2873248" y="1891617"/>
              <a:ext cx="5715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4244848" y="1777317"/>
              <a:ext cx="228600" cy="228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H="1">
              <a:off x="3673348" y="1891617"/>
              <a:ext cx="5715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3206923" y="1823216"/>
              <a:ext cx="76200" cy="14935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509799" y="166054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294399" y="163514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cxnSp>
        <p:nvCxnSpPr>
          <p:cNvPr id="90" name="Straight Connector 89"/>
          <p:cNvCxnSpPr/>
          <p:nvPr/>
        </p:nvCxnSpPr>
        <p:spPr>
          <a:xfrm flipV="1">
            <a:off x="3937000" y="3605074"/>
            <a:ext cx="508000" cy="14177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4298950" y="4964880"/>
            <a:ext cx="4771898" cy="261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3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5950" y="2017492"/>
            <a:ext cx="6246046" cy="3429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Freeway model construction procedure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4050" y="1604389"/>
            <a:ext cx="7886700" cy="202608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Build the network.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Data inspection.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Calibrate the fundamental diagrams.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Impute missing ramp flows.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Run the simulation, check, make adjustments.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8860" y="3624948"/>
            <a:ext cx="894805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73" y="3747764"/>
            <a:ext cx="4385927" cy="248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510377" y="5549280"/>
            <a:ext cx="903462" cy="509229"/>
          </a:xfrm>
          <a:prstGeom prst="rightArrow">
            <a:avLst/>
          </a:prstGeom>
          <a:solidFill>
            <a:srgbClr val="FF6D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772902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18942" y="4530868"/>
            <a:ext cx="903462" cy="509229"/>
          </a:xfrm>
          <a:prstGeom prst="rightArrow">
            <a:avLst/>
          </a:prstGeom>
          <a:solidFill>
            <a:srgbClr val="FF6D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764146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4035400"/>
            <a:ext cx="331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Bad detection visible in the speed contour plot.</a:t>
            </a:r>
          </a:p>
        </p:txBody>
      </p:sp>
    </p:spTree>
    <p:extLst>
      <p:ext uri="{BB962C8B-B14F-4D97-AF65-F5344CB8AC3E}">
        <p14:creationId xmlns:p14="http://schemas.microsoft.com/office/powerpoint/2010/main" val="13804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5950" y="2387616"/>
            <a:ext cx="6246046" cy="3429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Freeway model construction procedure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4050" y="1604389"/>
            <a:ext cx="7886700" cy="202608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Build the network.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Data inspection.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Calibrate the fundamental diagrams.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Impute missing ramp flows.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Run the simulation, check, make adjustments.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8860" y="3624948"/>
            <a:ext cx="894805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89" y="3707791"/>
            <a:ext cx="3407569" cy="256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71450" y="3935668"/>
            <a:ext cx="5173436" cy="170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0" smtClean="0"/>
              <a:t>20 days of data are fitted with a triangular fundamental diagram.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28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53" y="4467146"/>
            <a:ext cx="2505265" cy="18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15950" y="2779512"/>
            <a:ext cx="6246046" cy="3429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Freeway model construction procedure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4050" y="1604389"/>
            <a:ext cx="7886700" cy="202608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Build the network.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Data inspection.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Calibrate the fundamental diagrams.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Impute missing ramp flows.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/>
              <a:t>Run the simulation, check, make adjustments.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8860" y="3624948"/>
            <a:ext cx="894805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76228" y="3712024"/>
            <a:ext cx="6853916" cy="424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0" smtClean="0"/>
              <a:t>2 onramps and 11 </a:t>
            </a:r>
            <a:r>
              <a:rPr lang="en-US" sz="2400" dirty="0" err="1" smtClean="0"/>
              <a:t>offramps</a:t>
            </a:r>
            <a:r>
              <a:rPr lang="en-US" sz="2400" dirty="0" smtClean="0"/>
              <a:t> were imputed.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0" y="4380071"/>
            <a:ext cx="3233058" cy="191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2347" y="4178043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Baldwin SB onramp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98153" y="4151861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Lake St. </a:t>
            </a:r>
            <a:r>
              <a:rPr lang="en-US" dirty="0" err="1" smtClean="0"/>
              <a:t>offramp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96671" y="4552588"/>
            <a:ext cx="914033" cy="338554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imputed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2348" y="4561719"/>
            <a:ext cx="1096775" cy="338554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67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138" y="2178447"/>
            <a:ext cx="6715125" cy="359330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1725415" y="4194366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9700" y="4241800"/>
            <a:ext cx="571631" cy="29546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I-605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1712715" y="3381566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4900" y="3429000"/>
            <a:ext cx="842538" cy="29546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Baldwin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057400" y="2336800"/>
            <a:ext cx="165100" cy="311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716015" y="3076766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17500" y="2768600"/>
            <a:ext cx="622927" cy="29546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16:20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725915" y="3089466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27400" y="2781300"/>
            <a:ext cx="622927" cy="29546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18:50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0" y="1655978"/>
            <a:ext cx="3906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Inspection of congestion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844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79" y="2337372"/>
            <a:ext cx="57531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086850" y="4964504"/>
            <a:ext cx="1718900" cy="319220"/>
            <a:chOff x="5531350" y="5612204"/>
            <a:chExt cx="1718900" cy="319220"/>
          </a:xfrm>
        </p:grpSpPr>
        <p:sp>
          <p:nvSpPr>
            <p:cNvPr id="18" name="Rectangle 17"/>
            <p:cNvSpPr/>
            <p:nvPr/>
          </p:nvSpPr>
          <p:spPr>
            <a:xfrm>
              <a:off x="5531350" y="5612204"/>
              <a:ext cx="1718900" cy="319220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885" y="5731011"/>
              <a:ext cx="36195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991572" y="5623647"/>
              <a:ext cx="1258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</a:t>
              </a:r>
              <a:r>
                <a:rPr lang="en-US" sz="1400" dirty="0" smtClean="0"/>
                <a:t>ad detection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congestion from </a:t>
            </a:r>
            <a:r>
              <a:rPr lang="en-US" dirty="0" err="1" smtClean="0"/>
              <a:t>PeMS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1725415" y="4194366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9700" y="4241800"/>
            <a:ext cx="571631" cy="29546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I-605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712715" y="3381566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4900" y="3429000"/>
            <a:ext cx="842538" cy="29546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Baldwin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716015" y="3076766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7500" y="2768600"/>
            <a:ext cx="622927" cy="29546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16:20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725915" y="3089466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27400" y="2781300"/>
            <a:ext cx="622927" cy="295466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18:50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8650" y="1655978"/>
            <a:ext cx="3906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Inspection of congestion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13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1650" y="1590662"/>
            <a:ext cx="2075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Mainline flows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3358243"/>
            <a:ext cx="3496478" cy="26223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732" y="3370943"/>
            <a:ext cx="3496478" cy="262235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492977" y="274584"/>
            <a:ext cx="3238500" cy="751560"/>
          </a:xfrm>
          <a:prstGeom prst="rect">
            <a:avLst/>
          </a:prstGeom>
          <a:solidFill>
            <a:schemeClr val="lt1">
              <a:alpha val="52000"/>
            </a:schemeClr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599161" y="650364"/>
            <a:ext cx="4191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73761" y="369648"/>
            <a:ext cx="444500" cy="1156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70611" y="593214"/>
            <a:ext cx="114300" cy="1143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99161" y="853564"/>
            <a:ext cx="4191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70611" y="796414"/>
            <a:ext cx="114300" cy="114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91592" y="256664"/>
            <a:ext cx="266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 smtClean="0"/>
              <a:t>easured flow ±400 </a:t>
            </a:r>
            <a:r>
              <a:rPr lang="en-US" sz="1200" dirty="0" err="1" smtClean="0"/>
              <a:t>vph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s</a:t>
            </a:r>
            <a:r>
              <a:rPr lang="en-US" sz="1200" dirty="0" smtClean="0"/>
              <a:t>imulated flow within bounds.</a:t>
            </a:r>
          </a:p>
          <a:p>
            <a:r>
              <a:rPr lang="en-US" sz="1200" dirty="0"/>
              <a:t>s</a:t>
            </a:r>
            <a:r>
              <a:rPr lang="en-US" sz="1200" dirty="0" smtClean="0"/>
              <a:t>imulated flow not within bounds.</a:t>
            </a:r>
            <a:endParaRPr lang="en-US" sz="120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54049" y="2041543"/>
            <a:ext cx="8183289" cy="202608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For each hour between 4pm and 8pm, check that the simulated flow is within 400 </a:t>
            </a:r>
            <a:r>
              <a:rPr lang="en-US" sz="2400" dirty="0" err="1" smtClean="0"/>
              <a:t>vph</a:t>
            </a:r>
            <a:r>
              <a:rPr lang="en-US" sz="2400" dirty="0" smtClean="0"/>
              <a:t> of the measured flow.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5261" y="3222172"/>
            <a:ext cx="18670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 Grand Ave, Azusa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446585" y="3226130"/>
            <a:ext cx="205671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East of 2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 St, Arcadia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801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FHWA calibration criteria</a:t>
            </a:r>
            <a:endParaRPr lang="en-US" dirty="0"/>
          </a:p>
        </p:txBody>
      </p:sp>
      <p:graphicFrame>
        <p:nvGraphicFramePr>
          <p:cNvPr id="2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583021"/>
              </p:ext>
            </p:extLst>
          </p:nvPr>
        </p:nvGraphicFramePr>
        <p:xfrm>
          <a:off x="819500" y="2664081"/>
          <a:ext cx="7708200" cy="3381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6448"/>
                <a:gridCol w="1407938"/>
                <a:gridCol w="1407938"/>
                <a:gridCol w="1407938"/>
                <a:gridCol w="1407938"/>
              </a:tblGrid>
              <a:tr h="6762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Criterion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4:00 pm </a:t>
                      </a:r>
                      <a:r>
                        <a:rPr lang="en-US" sz="1800" baseline="0" dirty="0" smtClean="0"/>
                        <a:t> 5:00 pm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5:00 pm </a:t>
                      </a:r>
                      <a:r>
                        <a:rPr lang="en-US" sz="1800" baseline="0" dirty="0" smtClean="0"/>
                        <a:t> 6:00 pm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6:00 pm </a:t>
                      </a:r>
                      <a:r>
                        <a:rPr lang="en-US" sz="1800" baseline="0" dirty="0" smtClean="0"/>
                        <a:t> 7:00 pm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7:00 pm </a:t>
                      </a:r>
                      <a:r>
                        <a:rPr lang="en-US" sz="1800" baseline="0" dirty="0" smtClean="0"/>
                        <a:t> 8:00 pm</a:t>
                      </a:r>
                      <a:endParaRPr lang="en-US" sz="1800" dirty="0" smtClean="0"/>
                    </a:p>
                  </a:txBody>
                  <a:tcPr anchor="ctr"/>
                </a:tc>
              </a:tr>
              <a:tr h="676224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flow within</a:t>
                      </a:r>
                      <a:r>
                        <a:rPr lang="en-US" sz="1800" baseline="0" dirty="0" smtClean="0"/>
                        <a:t> 400 </a:t>
                      </a:r>
                      <a:r>
                        <a:rPr lang="en-US" sz="1800" baseline="0" dirty="0" err="1" smtClean="0"/>
                        <a:t>vph</a:t>
                      </a:r>
                      <a:r>
                        <a:rPr lang="en-US" sz="1800" baseline="0" dirty="0" smtClean="0"/>
                        <a:t> of measurement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78%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83%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82%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76224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Individual link </a:t>
                      </a:r>
                    </a:p>
                    <a:p>
                      <a:pPr algn="r"/>
                      <a:r>
                        <a:rPr lang="en-US" sz="1800" dirty="0" smtClean="0"/>
                        <a:t>GEH</a:t>
                      </a:r>
                      <a:r>
                        <a:rPr lang="en-US" sz="1800" baseline="0" dirty="0" smtClean="0"/>
                        <a:t> &lt; 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78%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83%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67%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76224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Total flow within 5% of measurements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</a:tr>
              <a:tr h="676224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Total GEH &lt; 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52" y="4841877"/>
            <a:ext cx="342900" cy="336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2" y="5521327"/>
            <a:ext cx="342900" cy="33909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52" y="4841877"/>
            <a:ext cx="342900" cy="33680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52" y="4854577"/>
            <a:ext cx="342900" cy="33680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52" y="4854577"/>
            <a:ext cx="342900" cy="33680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52" y="5514977"/>
            <a:ext cx="342900" cy="33680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52" y="5527677"/>
            <a:ext cx="342900" cy="33680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2" y="5521327"/>
            <a:ext cx="342900" cy="33909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54049" y="1622443"/>
            <a:ext cx="8183289" cy="202608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~80% </a:t>
            </a:r>
            <a:r>
              <a:rPr lang="en-US" sz="2000" dirty="0" smtClean="0"/>
              <a:t> of hourly mainline flows are within acceptable limits.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Total flows are within acceptable limits        errors balance out.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397500" y="2120900"/>
            <a:ext cx="177800" cy="1905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/>
              <a:t>Enhance common understanding among stakeholders</a:t>
            </a:r>
          </a:p>
          <a:p>
            <a:pPr lvl="1"/>
            <a:r>
              <a:rPr lang="en-US" dirty="0" smtClean="0"/>
              <a:t>Demonstrate </a:t>
            </a:r>
            <a:r>
              <a:rPr lang="en-US" dirty="0"/>
              <a:t>integrated freeway and arterial simulation capabilities with baseline scenarios that capture “on the ground” conditions</a:t>
            </a:r>
          </a:p>
          <a:p>
            <a:pPr lvl="1"/>
            <a:r>
              <a:rPr lang="en-US" dirty="0" smtClean="0"/>
              <a:t>In near future, to generate </a:t>
            </a:r>
            <a:r>
              <a:rPr lang="en-US" dirty="0"/>
              <a:t>alternate scenarios capturing the effects of incidents and operational </a:t>
            </a:r>
            <a:r>
              <a:rPr lang="en-US" dirty="0" smtClean="0"/>
              <a:t>changes</a:t>
            </a:r>
          </a:p>
          <a:p>
            <a:r>
              <a:rPr lang="en-US" dirty="0" smtClean="0"/>
              <a:t>Demo for today</a:t>
            </a:r>
          </a:p>
          <a:p>
            <a:pPr lvl="1"/>
            <a:r>
              <a:rPr lang="en-US" dirty="0" smtClean="0"/>
              <a:t>No-incident scenario only</a:t>
            </a:r>
          </a:p>
          <a:p>
            <a:pPr lvl="1"/>
            <a:r>
              <a:rPr lang="en-US" dirty="0" smtClean="0"/>
              <a:t>Freeway results</a:t>
            </a:r>
          </a:p>
          <a:p>
            <a:pPr lvl="1"/>
            <a:r>
              <a:rPr lang="en-US" dirty="0" smtClean="0"/>
              <a:t>Arterial results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Adding the Arterial model to the freeway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I-210 Arterial and Freeway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 descr="screenshot_28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95" y="1756403"/>
            <a:ext cx="6963211" cy="4352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4131" y="4241975"/>
            <a:ext cx="40959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links: 1001</a:t>
            </a:r>
          </a:p>
          <a:p>
            <a:r>
              <a:rPr lang="en-US" dirty="0" smtClean="0"/>
              <a:t>     Freeway: 210</a:t>
            </a:r>
          </a:p>
          <a:p>
            <a:r>
              <a:rPr lang="en-US" dirty="0" smtClean="0"/>
              <a:t>     Arterial</a:t>
            </a:r>
            <a:r>
              <a:rPr lang="en-US" dirty="0"/>
              <a:t>: </a:t>
            </a:r>
            <a:r>
              <a:rPr lang="en-US" dirty="0" smtClean="0"/>
              <a:t>791</a:t>
            </a:r>
          </a:p>
          <a:p>
            <a:endParaRPr lang="en-US" dirty="0"/>
          </a:p>
          <a:p>
            <a:r>
              <a:rPr lang="en-US" dirty="0" smtClean="0"/>
              <a:t>Number of signalized intersections: 13</a:t>
            </a:r>
          </a:p>
        </p:txBody>
      </p:sp>
    </p:spTree>
    <p:extLst>
      <p:ext uri="{BB962C8B-B14F-4D97-AF65-F5344CB8AC3E}">
        <p14:creationId xmlns:p14="http://schemas.microsoft.com/office/powerpoint/2010/main" val="27576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16301" r="5584" b="23502"/>
          <a:stretch/>
        </p:blipFill>
        <p:spPr bwMode="auto">
          <a:xfrm>
            <a:off x="41564" y="2895600"/>
            <a:ext cx="9057461" cy="339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2876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- Arterial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arterial, we only have 5-min loop data at limited locations</a:t>
            </a:r>
            <a:endParaRPr lang="en-US" dirty="0"/>
          </a:p>
        </p:txBody>
      </p:sp>
      <p:grpSp>
        <p:nvGrpSpPr>
          <p:cNvPr id="227" name="Group 226"/>
          <p:cNvGrpSpPr>
            <a:grpSpLocks noChangeAspect="1"/>
          </p:cNvGrpSpPr>
          <p:nvPr/>
        </p:nvGrpSpPr>
        <p:grpSpPr>
          <a:xfrm>
            <a:off x="3733800" y="3657600"/>
            <a:ext cx="274320" cy="274320"/>
            <a:chOff x="4572000" y="2362200"/>
            <a:chExt cx="1828800" cy="1828800"/>
          </a:xfrm>
        </p:grpSpPr>
        <p:sp>
          <p:nvSpPr>
            <p:cNvPr id="228" name="Oval 227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Pie 228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0" name="Group 229"/>
          <p:cNvGrpSpPr>
            <a:grpSpLocks noChangeAspect="1"/>
          </p:cNvGrpSpPr>
          <p:nvPr/>
        </p:nvGrpSpPr>
        <p:grpSpPr>
          <a:xfrm>
            <a:off x="5562600" y="5105400"/>
            <a:ext cx="274320" cy="274320"/>
            <a:chOff x="4572000" y="2362200"/>
            <a:chExt cx="1828800" cy="1828800"/>
          </a:xfrm>
        </p:grpSpPr>
        <p:sp>
          <p:nvSpPr>
            <p:cNvPr id="231" name="Oval 230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Pie 231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5334308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7" name="Group 256"/>
          <p:cNvGrpSpPr>
            <a:grpSpLocks noChangeAspect="1"/>
          </p:cNvGrpSpPr>
          <p:nvPr/>
        </p:nvGrpSpPr>
        <p:grpSpPr>
          <a:xfrm>
            <a:off x="1163782" y="3723409"/>
            <a:ext cx="274320" cy="274320"/>
            <a:chOff x="4572000" y="2362200"/>
            <a:chExt cx="1828800" cy="1828800"/>
          </a:xfrm>
        </p:grpSpPr>
        <p:sp>
          <p:nvSpPr>
            <p:cNvPr id="258" name="Oval 257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Pie 258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0" name="Group 259"/>
          <p:cNvGrpSpPr>
            <a:grpSpLocks noChangeAspect="1"/>
          </p:cNvGrpSpPr>
          <p:nvPr/>
        </p:nvGrpSpPr>
        <p:grpSpPr>
          <a:xfrm>
            <a:off x="4983480" y="4114800"/>
            <a:ext cx="274320" cy="274320"/>
            <a:chOff x="4572000" y="2362200"/>
            <a:chExt cx="1828800" cy="1828800"/>
          </a:xfrm>
        </p:grpSpPr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Pie 261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3" name="Group 262"/>
          <p:cNvGrpSpPr>
            <a:grpSpLocks noChangeAspect="1"/>
          </p:cNvGrpSpPr>
          <p:nvPr/>
        </p:nvGrpSpPr>
        <p:grpSpPr>
          <a:xfrm>
            <a:off x="8734275" y="5059680"/>
            <a:ext cx="274320" cy="274320"/>
            <a:chOff x="4572000" y="2362200"/>
            <a:chExt cx="1828800" cy="1828800"/>
          </a:xfrm>
        </p:grpSpPr>
        <p:sp>
          <p:nvSpPr>
            <p:cNvPr id="264" name="Oval 263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Pie 264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6" name="Group 265"/>
          <p:cNvGrpSpPr>
            <a:grpSpLocks noChangeAspect="1"/>
          </p:cNvGrpSpPr>
          <p:nvPr/>
        </p:nvGrpSpPr>
        <p:grpSpPr>
          <a:xfrm>
            <a:off x="8344611" y="5073276"/>
            <a:ext cx="274320" cy="274320"/>
            <a:chOff x="4572000" y="2362200"/>
            <a:chExt cx="1828800" cy="1828800"/>
          </a:xfrm>
        </p:grpSpPr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Pie 267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9" name="Group 268"/>
          <p:cNvGrpSpPr>
            <a:grpSpLocks noChangeAspect="1"/>
          </p:cNvGrpSpPr>
          <p:nvPr/>
        </p:nvGrpSpPr>
        <p:grpSpPr>
          <a:xfrm>
            <a:off x="8080599" y="5069877"/>
            <a:ext cx="274320" cy="274320"/>
            <a:chOff x="4572000" y="2362200"/>
            <a:chExt cx="1828800" cy="1828800"/>
          </a:xfrm>
        </p:grpSpPr>
        <p:sp>
          <p:nvSpPr>
            <p:cNvPr id="270" name="Oval 269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Pie 270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21572784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2" name="Group 271"/>
          <p:cNvGrpSpPr>
            <a:grpSpLocks noChangeAspect="1"/>
          </p:cNvGrpSpPr>
          <p:nvPr/>
        </p:nvGrpSpPr>
        <p:grpSpPr>
          <a:xfrm>
            <a:off x="5915694" y="5105400"/>
            <a:ext cx="274320" cy="274320"/>
            <a:chOff x="4572000" y="2362200"/>
            <a:chExt cx="1828800" cy="1828800"/>
          </a:xfrm>
        </p:grpSpPr>
        <p:sp>
          <p:nvSpPr>
            <p:cNvPr id="273" name="Oval 272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Pie 273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14406467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5" name="Group 274"/>
          <p:cNvGrpSpPr>
            <a:grpSpLocks noChangeAspect="1"/>
          </p:cNvGrpSpPr>
          <p:nvPr/>
        </p:nvGrpSpPr>
        <p:grpSpPr>
          <a:xfrm>
            <a:off x="6477000" y="5105400"/>
            <a:ext cx="274320" cy="274320"/>
            <a:chOff x="4572000" y="2362200"/>
            <a:chExt cx="1828800" cy="1828800"/>
          </a:xfrm>
        </p:grpSpPr>
        <p:sp>
          <p:nvSpPr>
            <p:cNvPr id="276" name="Oval 275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Pie 276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14406467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8" name="Group 277"/>
          <p:cNvGrpSpPr>
            <a:grpSpLocks noChangeAspect="1"/>
          </p:cNvGrpSpPr>
          <p:nvPr/>
        </p:nvGrpSpPr>
        <p:grpSpPr>
          <a:xfrm>
            <a:off x="6929438" y="5105400"/>
            <a:ext cx="274320" cy="274320"/>
            <a:chOff x="4572000" y="2362200"/>
            <a:chExt cx="1828800" cy="1828800"/>
          </a:xfrm>
        </p:grpSpPr>
        <p:sp>
          <p:nvSpPr>
            <p:cNvPr id="279" name="Oval 278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Pie 279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19732351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1" name="Group 280"/>
          <p:cNvGrpSpPr>
            <a:grpSpLocks noChangeAspect="1"/>
          </p:cNvGrpSpPr>
          <p:nvPr/>
        </p:nvGrpSpPr>
        <p:grpSpPr>
          <a:xfrm>
            <a:off x="7424261" y="5091114"/>
            <a:ext cx="274320" cy="274320"/>
            <a:chOff x="4572000" y="2362200"/>
            <a:chExt cx="1828800" cy="1828800"/>
          </a:xfrm>
        </p:grpSpPr>
        <p:sp>
          <p:nvSpPr>
            <p:cNvPr id="282" name="Oval 281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Pie 282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8941582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4" name="Group 283"/>
          <p:cNvGrpSpPr>
            <a:grpSpLocks noChangeAspect="1"/>
          </p:cNvGrpSpPr>
          <p:nvPr/>
        </p:nvGrpSpPr>
        <p:grpSpPr>
          <a:xfrm rot="10800000" flipH="1" flipV="1">
            <a:off x="7743347" y="5091114"/>
            <a:ext cx="274320" cy="274320"/>
            <a:chOff x="4572000" y="2362200"/>
            <a:chExt cx="1828800" cy="1828800"/>
          </a:xfrm>
        </p:grpSpPr>
        <p:sp>
          <p:nvSpPr>
            <p:cNvPr id="285" name="Oval 284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Pie 285"/>
            <p:cNvSpPr>
              <a:spLocks noChangeAspect="1"/>
            </p:cNvSpPr>
            <p:nvPr/>
          </p:nvSpPr>
          <p:spPr>
            <a:xfrm>
              <a:off x="4572000" y="2362200"/>
              <a:ext cx="1828800" cy="1828800"/>
            </a:xfrm>
            <a:prstGeom prst="pie">
              <a:avLst>
                <a:gd name="adj1" fmla="val 18069565"/>
                <a:gd name="adj2" fmla="val 21584160"/>
              </a:avLst>
            </a:prstGeom>
            <a:solidFill>
              <a:srgbClr val="00B050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2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477109" cy="990600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construction, </a:t>
            </a:r>
            <a:r>
              <a:rPr lang="en-US" dirty="0" smtClean="0"/>
              <a:t>calibration </a:t>
            </a:r>
            <a:r>
              <a:rPr lang="en-US" dirty="0"/>
              <a:t>and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9209" y="1650569"/>
            <a:ext cx="1263071" cy="614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Model Construction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9" y="2618795"/>
            <a:ext cx="1263071" cy="614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Model Calibration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9" y="3587021"/>
            <a:ext cx="1263071" cy="614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Simulation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9" y="4555247"/>
            <a:ext cx="1263071" cy="614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Calculation of metrics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9" y="5523474"/>
            <a:ext cx="1263071" cy="614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Model Validation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>
            <a:off x="5660745" y="2265535"/>
            <a:ext cx="0" cy="35326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7" idx="0"/>
          </p:cNvCxnSpPr>
          <p:nvPr/>
        </p:nvCxnSpPr>
        <p:spPr>
          <a:xfrm>
            <a:off x="5660745" y="3233761"/>
            <a:ext cx="0" cy="35326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8" idx="0"/>
          </p:cNvCxnSpPr>
          <p:nvPr/>
        </p:nvCxnSpPr>
        <p:spPr>
          <a:xfrm>
            <a:off x="5660745" y="4201987"/>
            <a:ext cx="0" cy="35326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>
            <a:off x="5660745" y="5170213"/>
            <a:ext cx="0" cy="35326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842834" y="3233760"/>
            <a:ext cx="2967925" cy="353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Model with calibrated parameters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42834" y="4201986"/>
            <a:ext cx="2967925" cy="353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Density, flow, velocity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42834" y="5170213"/>
            <a:ext cx="2967925" cy="353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Queue length, delay, travel time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42834" y="2265535"/>
            <a:ext cx="2967925" cy="353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Fundamental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572" y="3488199"/>
            <a:ext cx="160774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>
            <a:defPPr>
              <a:defRPr lang="en-US"/>
            </a:defPPr>
            <a:lvl1pPr>
              <a:defRPr sz="16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Calibration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Travel times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7572" y="4994405"/>
            <a:ext cx="261534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>
            <a:defPPr>
              <a:defRPr lang="en-US"/>
            </a:defPPr>
            <a:lvl1pPr>
              <a:defRPr sz="16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Independent Validation </a:t>
            </a:r>
            <a:r>
              <a:rPr lang="en-US" dirty="0">
                <a:solidFill>
                  <a:schemeClr val="tx1"/>
                </a:solidFill>
              </a:rPr>
              <a:t>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Travel times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7572" y="1594978"/>
            <a:ext cx="2661834" cy="121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 anchorCtr="0"/>
          <a:lstStyle>
            <a:defPPr>
              <a:defRPr lang="en-US"/>
            </a:defPPr>
            <a:lvl1pPr>
              <a:defRPr sz="16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Basic information: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Network 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Speed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Signal 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Rough turning ratios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780240" y="1628510"/>
            <a:ext cx="1302780" cy="1216339"/>
            <a:chOff x="2780240" y="1628510"/>
            <a:chExt cx="1302780" cy="1216339"/>
          </a:xfrm>
        </p:grpSpPr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2780240" y="2213709"/>
              <a:ext cx="153240" cy="423662"/>
              <a:chOff x="1299458" y="1543926"/>
              <a:chExt cx="644692" cy="178237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299458" y="1543926"/>
                <a:ext cx="644692" cy="178237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1416064" y="1676400"/>
                <a:ext cx="411480" cy="4114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1412006" y="2229374"/>
                <a:ext cx="411480" cy="41148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1416064" y="2782347"/>
                <a:ext cx="411480" cy="41148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35" name="Group 34"/>
            <p:cNvGrpSpPr>
              <a:grpSpLocks noChangeAspect="1"/>
            </p:cNvGrpSpPr>
            <p:nvPr/>
          </p:nvGrpSpPr>
          <p:grpSpPr>
            <a:xfrm>
              <a:off x="2925592" y="1628510"/>
              <a:ext cx="610479" cy="610479"/>
              <a:chOff x="914400" y="2057400"/>
              <a:chExt cx="3657600" cy="36576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914400" y="3429000"/>
                <a:ext cx="36576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293090" y="2057400"/>
                <a:ext cx="0" cy="36576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207490" y="2057400"/>
                <a:ext cx="0" cy="36576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914400" y="4353101"/>
                <a:ext cx="3657600" cy="1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352800" y="3886200"/>
                <a:ext cx="1219200" cy="7090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2750290" y="4495800"/>
                <a:ext cx="0" cy="1219200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743200" y="2057400"/>
                <a:ext cx="0" cy="1219200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914400" y="3886200"/>
                <a:ext cx="1219200" cy="7090"/>
              </a:xfrm>
              <a:prstGeom prst="line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133600" y="3429000"/>
                <a:ext cx="0" cy="9144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352800" y="3429000"/>
                <a:ext cx="0" cy="9144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2743200" y="2819400"/>
                <a:ext cx="0" cy="9144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2743200" y="4038600"/>
                <a:ext cx="0" cy="91440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2750290" y="4648200"/>
                <a:ext cx="45011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2286000" y="3124200"/>
                <a:ext cx="45011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>
                <a:off x="3280144" y="3654055"/>
                <a:ext cx="45011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>
                <a:off x="1756145" y="4118345"/>
                <a:ext cx="45011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404" y="2027921"/>
              <a:ext cx="411616" cy="51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>
              <a:off x="3238816" y="2387088"/>
              <a:ext cx="253970" cy="457761"/>
              <a:chOff x="7729207" y="1005835"/>
              <a:chExt cx="317463" cy="572201"/>
            </a:xfrm>
          </p:grpSpPr>
          <p:sp>
            <p:nvSpPr>
              <p:cNvPr id="40" name="Bent Arrow 39"/>
              <p:cNvSpPr>
                <a:spLocks noChangeAspect="1"/>
              </p:cNvSpPr>
              <p:nvPr/>
            </p:nvSpPr>
            <p:spPr>
              <a:xfrm rot="16200000" flipV="1">
                <a:off x="7751322" y="983722"/>
                <a:ext cx="171801" cy="216028"/>
              </a:xfrm>
              <a:prstGeom prst="bentArrow">
                <a:avLst/>
              </a:prstGeom>
              <a:solidFill>
                <a:srgbClr val="FFBDBD"/>
              </a:solidFill>
              <a:ln w="952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en-US" sz="1400">
                  <a:solidFill>
                    <a:srgbClr val="00B050"/>
                  </a:solidFill>
                </a:endParaRPr>
              </a:p>
            </p:txBody>
          </p:sp>
          <p:sp>
            <p:nvSpPr>
              <p:cNvPr id="41" name="Left Arrow 40"/>
              <p:cNvSpPr>
                <a:spLocks noChangeAspect="1"/>
              </p:cNvSpPr>
              <p:nvPr/>
            </p:nvSpPr>
            <p:spPr>
              <a:xfrm rot="10800000">
                <a:off x="7729207" y="1246217"/>
                <a:ext cx="317463" cy="91438"/>
              </a:xfrm>
              <a:prstGeom prst="leftArrow">
                <a:avLst/>
              </a:prstGeom>
              <a:solidFill>
                <a:srgbClr val="FFBDBD"/>
              </a:solidFill>
              <a:ln w="952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en-US" sz="1400">
                  <a:solidFill>
                    <a:srgbClr val="00B050"/>
                  </a:solidFill>
                </a:endParaRPr>
              </a:p>
            </p:txBody>
          </p:sp>
          <p:sp>
            <p:nvSpPr>
              <p:cNvPr id="42" name="Bent Arrow 41"/>
              <p:cNvSpPr>
                <a:spLocks noChangeAspect="1"/>
              </p:cNvSpPr>
              <p:nvPr/>
            </p:nvSpPr>
            <p:spPr>
              <a:xfrm rot="5400000">
                <a:off x="7751321" y="1384122"/>
                <a:ext cx="171801" cy="216028"/>
              </a:xfrm>
              <a:prstGeom prst="bentArrow">
                <a:avLst/>
              </a:prstGeom>
              <a:solidFill>
                <a:srgbClr val="FFBDBD"/>
              </a:solidFill>
              <a:ln w="952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en-US" sz="140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2095709" y="5456001"/>
            <a:ext cx="1209281" cy="777094"/>
            <a:chOff x="2110562" y="5456001"/>
            <a:chExt cx="1209281" cy="777094"/>
          </a:xfrm>
        </p:grpSpPr>
        <p:sp>
          <p:nvSpPr>
            <p:cNvPr id="63" name="Down Arrow 62"/>
            <p:cNvSpPr>
              <a:spLocks noChangeAspect="1"/>
            </p:cNvSpPr>
            <p:nvPr/>
          </p:nvSpPr>
          <p:spPr>
            <a:xfrm rot="16200000">
              <a:off x="2042089" y="5765167"/>
              <a:ext cx="441746" cy="304800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749" y="5456001"/>
              <a:ext cx="777094" cy="777094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2095709" y="3593774"/>
            <a:ext cx="1209281" cy="777094"/>
            <a:chOff x="2080211" y="3593774"/>
            <a:chExt cx="1209281" cy="777094"/>
          </a:xfrm>
        </p:grpSpPr>
        <p:sp>
          <p:nvSpPr>
            <p:cNvPr id="65" name="Down Arrow 64"/>
            <p:cNvSpPr>
              <a:spLocks noChangeAspect="1"/>
            </p:cNvSpPr>
            <p:nvPr/>
          </p:nvSpPr>
          <p:spPr>
            <a:xfrm rot="16200000">
              <a:off x="2011738" y="3902940"/>
              <a:ext cx="441746" cy="304800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398" y="3593774"/>
              <a:ext cx="777094" cy="777094"/>
            </a:xfrm>
            <a:prstGeom prst="rect">
              <a:avLst/>
            </a:prstGeom>
          </p:spPr>
        </p:pic>
      </p:grpSp>
      <p:sp>
        <p:nvSpPr>
          <p:cNvPr id="70" name="Right Arrow 69"/>
          <p:cNvSpPr/>
          <p:nvPr/>
        </p:nvSpPr>
        <p:spPr>
          <a:xfrm>
            <a:off x="4289370" y="1849102"/>
            <a:ext cx="561209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20331037">
            <a:off x="3179494" y="3287576"/>
            <a:ext cx="1787262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3285311" y="5690193"/>
            <a:ext cx="1643149" cy="328021"/>
          </a:xfrm>
          <a:prstGeom prst="rightArrow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Aerial view of sensing infrastructure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96848" y="189565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Huntington &amp; Santa Anita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0320"/>
            <a:ext cx="9143999" cy="356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178027" y="2264984"/>
            <a:ext cx="288918" cy="208960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16790" y="4363830"/>
            <a:ext cx="106461" cy="106461"/>
          </a:xfrm>
          <a:prstGeom prst="ellipse">
            <a:avLst/>
          </a:prstGeom>
          <a:solidFill>
            <a:srgbClr val="00FF00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716790" y="4282530"/>
            <a:ext cx="106461" cy="106461"/>
          </a:xfrm>
          <a:prstGeom prst="ellipse">
            <a:avLst/>
          </a:prstGeom>
          <a:solidFill>
            <a:srgbClr val="00FF00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31116" y="4037685"/>
            <a:ext cx="571349" cy="238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~185 </a:t>
            </a:r>
            <a:r>
              <a:rPr lang="en-US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endParaRPr lang="en-US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Oval 36"/>
          <p:cNvSpPr/>
          <p:nvPr/>
        </p:nvSpPr>
        <p:spPr>
          <a:xfrm>
            <a:off x="4172510" y="4404098"/>
            <a:ext cx="106461" cy="106461"/>
          </a:xfrm>
          <a:prstGeom prst="ellipse">
            <a:avLst/>
          </a:prstGeom>
          <a:solidFill>
            <a:srgbClr val="00FF00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1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172510" y="4500947"/>
            <a:ext cx="106461" cy="106461"/>
          </a:xfrm>
          <a:prstGeom prst="ellipse">
            <a:avLst/>
          </a:prstGeom>
          <a:solidFill>
            <a:srgbClr val="00FF00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16653" y="4640212"/>
            <a:ext cx="571349" cy="238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~185 </a:t>
            </a:r>
            <a:r>
              <a:rPr lang="en-US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endParaRPr lang="en-US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>
            <a:off x="4952388" y="3887693"/>
            <a:ext cx="106461" cy="106461"/>
          </a:xfrm>
          <a:prstGeom prst="ellipse">
            <a:avLst/>
          </a:prstGeom>
          <a:solidFill>
            <a:srgbClr val="00FF00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4849055" y="3887693"/>
            <a:ext cx="106461" cy="106461"/>
          </a:xfrm>
          <a:prstGeom prst="ellipse">
            <a:avLst/>
          </a:prstGeom>
          <a:solidFill>
            <a:srgbClr val="00FF00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7332" y="3819732"/>
            <a:ext cx="571349" cy="238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~185 </a:t>
            </a:r>
            <a:r>
              <a:rPr lang="en-US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endParaRPr lang="en-US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Oval 42"/>
          <p:cNvSpPr/>
          <p:nvPr/>
        </p:nvSpPr>
        <p:spPr>
          <a:xfrm>
            <a:off x="5115426" y="5087393"/>
            <a:ext cx="106461" cy="106461"/>
          </a:xfrm>
          <a:prstGeom prst="ellipse">
            <a:avLst/>
          </a:prstGeom>
          <a:solidFill>
            <a:srgbClr val="00FF00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5198339" y="5087393"/>
            <a:ext cx="106461" cy="106461"/>
          </a:xfrm>
          <a:prstGeom prst="ellipse">
            <a:avLst/>
          </a:prstGeom>
          <a:solidFill>
            <a:srgbClr val="00FF00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83473" y="5009021"/>
            <a:ext cx="571349" cy="238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~220 </a:t>
            </a:r>
            <a:r>
              <a:rPr lang="en-US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endParaRPr lang="en-US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81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203"/>
          <p:cNvSpPr/>
          <p:nvPr/>
        </p:nvSpPr>
        <p:spPr>
          <a:xfrm>
            <a:off x="551739" y="1251707"/>
            <a:ext cx="8592261" cy="273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578" y="228600"/>
            <a:ext cx="5625470" cy="990600"/>
          </a:xfrm>
        </p:spPr>
        <p:txBody>
          <a:bodyPr/>
          <a:lstStyle/>
          <a:p>
            <a:r>
              <a:rPr lang="en-US" dirty="0" smtClean="0"/>
              <a:t>Target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279542" y="933103"/>
            <a:ext cx="7057357" cy="3329039"/>
            <a:chOff x="886463" y="347363"/>
            <a:chExt cx="7057357" cy="3329039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6152534" y="2543607"/>
              <a:ext cx="3933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369004" y="2003547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152980" y="2003547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488684" y="2003547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00652" y="2003547"/>
              <a:ext cx="2824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19526" y="2817113"/>
              <a:ext cx="10083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 smtClean="0"/>
                <a:t>Michillinda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91884" y="2817113"/>
              <a:ext cx="1252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Baldwin / Oxford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60189" y="2158596"/>
              <a:ext cx="1407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Colorado Blvd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2907023">
              <a:off x="5693095" y="2671033"/>
              <a:ext cx="918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Colorado Pl</a:t>
              </a:r>
              <a:endParaRPr lang="en-US" sz="12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83065" y="2003547"/>
              <a:ext cx="418763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5631809" y="2003547"/>
              <a:ext cx="1041451" cy="118088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536211" y="2455491"/>
              <a:ext cx="1407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Colorado Blvd</a:t>
              </a:r>
              <a:endParaRPr lang="en-US" sz="12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1488684" y="779411"/>
              <a:ext cx="1734" cy="12241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493241" y="779411"/>
              <a:ext cx="49949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32831" y="780377"/>
              <a:ext cx="687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I210W</a:t>
              </a:r>
              <a:endParaRPr lang="en-US" sz="12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503295" y="347363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5765630" y="3004656"/>
              <a:ext cx="520724" cy="59044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2907023">
              <a:off x="5714663" y="3078728"/>
              <a:ext cx="918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Huntington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28333" y="2766028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823B"/>
                  </a:solidFill>
                </a:rPr>
                <a:t>477</a:t>
              </a:r>
              <a:endParaRPr lang="en-US" sz="1200" b="1" dirty="0">
                <a:solidFill>
                  <a:srgbClr val="00823B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36211" y="2272391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00823B"/>
                  </a:solidFill>
                </a:rPr>
                <a:t>210</a:t>
              </a:r>
              <a:endParaRPr lang="en-US" sz="1200" b="1" dirty="0">
                <a:solidFill>
                  <a:srgbClr val="00823B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74788" y="2250357"/>
              <a:ext cx="31418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92D050"/>
                  </a:solidFill>
                </a:rPr>
                <a:t>1087</a:t>
              </a:r>
              <a:endParaRPr lang="en-US" sz="1200" b="1" dirty="0">
                <a:solidFill>
                  <a:srgbClr val="92D05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55630" y="1725960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rgbClr val="00823B"/>
                  </a:solidFill>
                </a:defRPr>
              </a:lvl1pPr>
            </a:lstStyle>
            <a:p>
              <a:r>
                <a:rPr lang="en-US" dirty="0" smtClean="0"/>
                <a:t>517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15932" y="1364188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rgbClr val="00823B"/>
                  </a:solidFill>
                </a:defRPr>
              </a:lvl1pPr>
            </a:lstStyle>
            <a:p>
              <a:r>
                <a:rPr lang="en-US" dirty="0" smtClean="0"/>
                <a:t>812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19526" y="2117358"/>
              <a:ext cx="31418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92D050"/>
                  </a:solidFill>
                </a:rPr>
                <a:t>1297</a:t>
              </a:r>
              <a:endParaRPr lang="en-US" sz="1200" b="1" dirty="0">
                <a:solidFill>
                  <a:srgbClr val="92D05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31048" y="2409753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92D050"/>
                  </a:solidFill>
                </a:rPr>
                <a:t>553</a:t>
              </a:r>
              <a:endParaRPr lang="en-US" sz="1200" b="1" dirty="0">
                <a:solidFill>
                  <a:srgbClr val="92D05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1396354" y="1268664"/>
              <a:ext cx="0" cy="398958"/>
            </a:xfrm>
            <a:prstGeom prst="straightConnector1">
              <a:avLst/>
            </a:prstGeom>
            <a:ln w="28575">
              <a:solidFill>
                <a:srgbClr val="0082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1886325" y="1725865"/>
              <a:ext cx="0" cy="398958"/>
            </a:xfrm>
            <a:prstGeom prst="straightConnector1">
              <a:avLst/>
            </a:prstGeom>
            <a:ln w="28575">
              <a:solidFill>
                <a:srgbClr val="0082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800000">
              <a:off x="1562407" y="2219571"/>
              <a:ext cx="0" cy="398958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>
              <a:off x="1085942" y="1839122"/>
              <a:ext cx="0" cy="398958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602744" y="2166430"/>
              <a:ext cx="290724" cy="301979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6472034" y="2697301"/>
              <a:ext cx="256299" cy="317898"/>
            </a:xfrm>
            <a:prstGeom prst="straightConnector1">
              <a:avLst/>
            </a:prstGeom>
            <a:ln w="28575">
              <a:solidFill>
                <a:srgbClr val="0082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6540805" y="2259774"/>
              <a:ext cx="0" cy="398958"/>
            </a:xfrm>
            <a:prstGeom prst="straightConnector1">
              <a:avLst/>
            </a:prstGeom>
            <a:ln w="28575">
              <a:solidFill>
                <a:srgbClr val="0082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068260" y="2621414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C000"/>
                  </a:solidFill>
                </a:rPr>
                <a:t>200</a:t>
              </a:r>
              <a:endParaRPr lang="en-US" sz="12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10800000">
              <a:off x="4215643" y="2230016"/>
              <a:ext cx="0" cy="39895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356292" y="2621414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C000"/>
                  </a:solidFill>
                </a:rPr>
                <a:t>200</a:t>
              </a:r>
              <a:endParaRPr lang="en-US" sz="12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10800000">
              <a:off x="4447918" y="2230016"/>
              <a:ext cx="0" cy="39895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49646" y="3881324"/>
            <a:ext cx="9058858" cy="2345819"/>
            <a:chOff x="49646" y="3881324"/>
            <a:chExt cx="9058858" cy="2345819"/>
          </a:xfrm>
        </p:grpSpPr>
        <p:sp>
          <p:nvSpPr>
            <p:cNvPr id="121" name="TextBox 120"/>
            <p:cNvSpPr txBox="1"/>
            <p:nvPr/>
          </p:nvSpPr>
          <p:spPr>
            <a:xfrm>
              <a:off x="49646" y="5692523"/>
              <a:ext cx="989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Huntington</a:t>
              </a:r>
              <a:endParaRPr lang="en-US" sz="12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691507" y="5950144"/>
              <a:ext cx="1069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Santa Anita</a:t>
              </a:r>
              <a:endParaRPr lang="en-US" sz="12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071913" y="5950144"/>
              <a:ext cx="4366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1st</a:t>
              </a:r>
              <a:endParaRPr lang="en-US" sz="12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127836" y="5950144"/>
              <a:ext cx="4664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2nd</a:t>
              </a:r>
              <a:endParaRPr lang="en-US" sz="12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818398" y="5950144"/>
              <a:ext cx="4376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5th</a:t>
              </a:r>
              <a:endParaRPr lang="en-US" sz="12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810286" y="5950144"/>
              <a:ext cx="803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Gateway</a:t>
              </a:r>
              <a:endParaRPr lang="en-US" sz="1200" dirty="0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530282" y="4013268"/>
              <a:ext cx="8345752" cy="1944216"/>
              <a:chOff x="4996045" y="4797152"/>
              <a:chExt cx="3709222" cy="864096"/>
            </a:xfrm>
          </p:grpSpPr>
          <p:cxnSp>
            <p:nvCxnSpPr>
              <p:cNvPr id="184" name="Straight Connector 183"/>
              <p:cNvCxnSpPr/>
              <p:nvPr/>
            </p:nvCxnSpPr>
            <p:spPr>
              <a:xfrm>
                <a:off x="7884368" y="4869160"/>
                <a:ext cx="0" cy="7920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7524328" y="4869160"/>
                <a:ext cx="0" cy="3598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7164288" y="4869160"/>
                <a:ext cx="0" cy="7920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6660232" y="5013176"/>
                <a:ext cx="0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6156176" y="4797152"/>
                <a:ext cx="0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H="1">
                <a:off x="5406498" y="5013176"/>
                <a:ext cx="432048" cy="57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>
                <a:off x="5028051" y="5229200"/>
                <a:ext cx="216024" cy="2520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H="1">
                <a:off x="5244076" y="5229200"/>
                <a:ext cx="331477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H="1" flipV="1">
                <a:off x="4996045" y="5013176"/>
                <a:ext cx="238899" cy="21586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8270815" y="5085184"/>
                <a:ext cx="0" cy="14659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8302819" y="5085184"/>
                <a:ext cx="0" cy="1350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8558847" y="4869160"/>
                <a:ext cx="0" cy="35103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>
                <a:off x="8558847" y="5229200"/>
                <a:ext cx="14642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5236255" y="5231777"/>
                <a:ext cx="43289" cy="3982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TextBox 127"/>
            <p:cNvSpPr txBox="1"/>
            <p:nvPr/>
          </p:nvSpPr>
          <p:spPr>
            <a:xfrm>
              <a:off x="8186550" y="5950144"/>
              <a:ext cx="6390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I210W</a:t>
              </a:r>
              <a:endParaRPr lang="en-US" sz="12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532042" y="5950144"/>
              <a:ext cx="649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I210E</a:t>
              </a:r>
              <a:endParaRPr 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992908" y="5949280"/>
              <a:ext cx="11361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Santa Clara</a:t>
              </a:r>
              <a:endParaRPr lang="en-US" sz="12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1127" y="3881324"/>
              <a:ext cx="9989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Colorado Pl</a:t>
              </a:r>
              <a:endParaRPr lang="en-US" sz="12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 rot="21293957" flipH="1" flipV="1">
              <a:off x="493255" y="4267621"/>
              <a:ext cx="520724" cy="59044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 rot="2600980">
              <a:off x="344677" y="4369189"/>
              <a:ext cx="918348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Colorado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8172400" y="4260045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00823B"/>
                  </a:solidFill>
                </a:rPr>
                <a:t>519</a:t>
              </a:r>
              <a:endParaRPr lang="en-US" sz="1200" b="1" dirty="0">
                <a:solidFill>
                  <a:srgbClr val="00823B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524328" y="4277595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92D050"/>
                  </a:solidFill>
                </a:rPr>
                <a:t>230</a:t>
              </a:r>
              <a:endParaRPr lang="en-US" sz="1200" b="1" dirty="0">
                <a:solidFill>
                  <a:srgbClr val="92D05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148395" y="4742349"/>
              <a:ext cx="31418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00823B"/>
                  </a:solidFill>
                </a:rPr>
                <a:t>1065</a:t>
              </a:r>
              <a:endParaRPr lang="en-US" sz="1200" b="1" dirty="0">
                <a:solidFill>
                  <a:srgbClr val="00823B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8087313" y="5102871"/>
              <a:ext cx="31418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92D050"/>
                  </a:solidFill>
                </a:rPr>
                <a:t>1016</a:t>
              </a:r>
              <a:endParaRPr lang="en-US" sz="1200" b="1" dirty="0">
                <a:solidFill>
                  <a:srgbClr val="92D05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794315" y="4720899"/>
              <a:ext cx="31418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00823B"/>
                  </a:solidFill>
                </a:rPr>
                <a:t>1030</a:t>
              </a:r>
              <a:endParaRPr lang="en-US" sz="1200" b="1" dirty="0">
                <a:solidFill>
                  <a:srgbClr val="00823B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414220" y="5116542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92D050"/>
                  </a:solidFill>
                </a:rPr>
                <a:t>814</a:t>
              </a:r>
              <a:endParaRPr lang="en-US" sz="1200" b="1" dirty="0">
                <a:solidFill>
                  <a:srgbClr val="92D050"/>
                </a:solidFill>
              </a:endParaRPr>
            </a:p>
          </p:txBody>
        </p:sp>
        <p:cxnSp>
          <p:nvCxnSpPr>
            <p:cNvPr id="140" name="Straight Arrow Connector 139"/>
            <p:cNvCxnSpPr/>
            <p:nvPr/>
          </p:nvCxnSpPr>
          <p:spPr>
            <a:xfrm>
              <a:off x="3065667" y="4182170"/>
              <a:ext cx="0" cy="3989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rot="5400000">
              <a:off x="3467502" y="4711340"/>
              <a:ext cx="0" cy="3989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rot="10800000">
              <a:off x="3231720" y="5330446"/>
              <a:ext cx="0" cy="3989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rot="16200000">
              <a:off x="2777289" y="4879682"/>
              <a:ext cx="0" cy="3989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rot="5400000">
              <a:off x="2572321" y="4708638"/>
              <a:ext cx="0" cy="3989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rot="5400000">
              <a:off x="1348146" y="4708638"/>
              <a:ext cx="0" cy="3989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5400000">
              <a:off x="5668665" y="4708638"/>
              <a:ext cx="0" cy="3989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rot="5400000">
              <a:off x="8188944" y="4708638"/>
              <a:ext cx="0" cy="398958"/>
            </a:xfrm>
            <a:prstGeom prst="straightConnector1">
              <a:avLst/>
            </a:prstGeom>
            <a:ln w="28575">
              <a:solidFill>
                <a:srgbClr val="0082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rot="5400000">
              <a:off x="8837017" y="4708638"/>
              <a:ext cx="0" cy="398958"/>
            </a:xfrm>
            <a:prstGeom prst="straightConnector1">
              <a:avLst/>
            </a:prstGeom>
            <a:ln w="28575">
              <a:solidFill>
                <a:srgbClr val="0082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rot="16200000">
              <a:off x="1675135" y="4874688"/>
              <a:ext cx="0" cy="3989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rot="16200000">
              <a:off x="5092601" y="4874688"/>
              <a:ext cx="0" cy="3989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rot="16200000">
              <a:off x="7684889" y="4874689"/>
              <a:ext cx="0" cy="398958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16200000">
              <a:off x="8299871" y="4874689"/>
              <a:ext cx="0" cy="398958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>
              <a:off x="381555" y="4533625"/>
              <a:ext cx="372061" cy="3719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5320020" y="4182170"/>
              <a:ext cx="0" cy="3989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rot="10800000">
              <a:off x="5486073" y="5388019"/>
              <a:ext cx="0" cy="3989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>
              <a:off x="7812360" y="4182170"/>
              <a:ext cx="0" cy="398958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>
              <a:off x="8460432" y="4149080"/>
              <a:ext cx="0" cy="398958"/>
            </a:xfrm>
            <a:prstGeom prst="straightConnector1">
              <a:avLst/>
            </a:prstGeom>
            <a:ln w="28575">
              <a:solidFill>
                <a:srgbClr val="0082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flipH="1">
              <a:off x="2038429" y="4593727"/>
              <a:ext cx="181271" cy="2543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257742" y="4725144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803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305483" y="4684494"/>
              <a:ext cx="31418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1193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403648" y="5116542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736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555776" y="4684494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792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929738" y="4468470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322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536158" y="5157192"/>
              <a:ext cx="31418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1035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452923" y="4684494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708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3256238" y="5517232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415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782817" y="4252446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670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833875" y="5157192"/>
              <a:ext cx="31418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1270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685171" y="4684494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940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540876" y="5589240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370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045421" y="4213528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223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480374" y="4684494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766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3" name="Straight Arrow Connector 172"/>
            <p:cNvCxnSpPr/>
            <p:nvPr/>
          </p:nvCxnSpPr>
          <p:spPr>
            <a:xfrm rot="5400000">
              <a:off x="4588545" y="4708638"/>
              <a:ext cx="0" cy="3989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4408366" y="5517232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C000"/>
                  </a:solidFill>
                </a:rPr>
                <a:t>1</a:t>
              </a:r>
              <a:r>
                <a:rPr lang="en-US" sz="1200" b="1" dirty="0" smtClean="0">
                  <a:solidFill>
                    <a:srgbClr val="FFC000"/>
                  </a:solidFill>
                </a:rPr>
                <a:t>00</a:t>
              </a:r>
              <a:endParaRPr lang="en-US" sz="12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175" name="Straight Arrow Connector 174"/>
            <p:cNvCxnSpPr/>
            <p:nvPr/>
          </p:nvCxnSpPr>
          <p:spPr>
            <a:xfrm rot="10800000">
              <a:off x="4378682" y="5340165"/>
              <a:ext cx="0" cy="39895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5825821" y="4215221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C000"/>
                  </a:solidFill>
                </a:rPr>
                <a:t>200</a:t>
              </a:r>
              <a:endParaRPr lang="en-US" sz="12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177" name="Straight Arrow Connector 176"/>
            <p:cNvCxnSpPr/>
            <p:nvPr/>
          </p:nvCxnSpPr>
          <p:spPr>
            <a:xfrm>
              <a:off x="6112108" y="4182170"/>
              <a:ext cx="0" cy="39895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3925673" y="4232105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C000"/>
                  </a:solidFill>
                </a:rPr>
                <a:t>200</a:t>
              </a:r>
              <a:endParaRPr lang="en-US" sz="12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179" name="Straight Arrow Connector 178"/>
            <p:cNvCxnSpPr/>
            <p:nvPr/>
          </p:nvCxnSpPr>
          <p:spPr>
            <a:xfrm>
              <a:off x="4211960" y="4199054"/>
              <a:ext cx="0" cy="39895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7164959" y="5589201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C000"/>
                  </a:solidFill>
                </a:rPr>
                <a:t>200</a:t>
              </a:r>
              <a:endParaRPr lang="en-US" sz="12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>
            <a:xfrm rot="10800000">
              <a:off x="7135275" y="5412134"/>
              <a:ext cx="0" cy="39895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6638198" y="4254139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C000"/>
                  </a:solidFill>
                </a:rPr>
                <a:t>200</a:t>
              </a:r>
              <a:endParaRPr lang="en-US" sz="12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183" name="Straight Arrow Connector 182"/>
            <p:cNvCxnSpPr/>
            <p:nvPr/>
          </p:nvCxnSpPr>
          <p:spPr>
            <a:xfrm>
              <a:off x="6924485" y="4221088"/>
              <a:ext cx="0" cy="39895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/>
          <p:cNvGrpSpPr/>
          <p:nvPr/>
        </p:nvGrpSpPr>
        <p:grpSpPr>
          <a:xfrm>
            <a:off x="6702743" y="290656"/>
            <a:ext cx="2259560" cy="1962706"/>
            <a:chOff x="6854404" y="365136"/>
            <a:chExt cx="2259560" cy="1962706"/>
          </a:xfrm>
        </p:grpSpPr>
        <p:sp>
          <p:nvSpPr>
            <p:cNvPr id="199" name="TextBox 198"/>
            <p:cNvSpPr txBox="1"/>
            <p:nvPr/>
          </p:nvSpPr>
          <p:spPr>
            <a:xfrm>
              <a:off x="6934200" y="609600"/>
              <a:ext cx="17872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Hourly flow from loop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 (calibration dataset)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6934200" y="1077864"/>
              <a:ext cx="2179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92D050"/>
                  </a:solidFill>
                </a:rPr>
                <a:t>Hourly flow from racetrack,</a:t>
              </a:r>
            </a:p>
            <a:p>
              <a:r>
                <a:rPr lang="en-US" sz="1400" dirty="0" smtClean="0">
                  <a:solidFill>
                    <a:srgbClr val="92D050"/>
                  </a:solidFill>
                </a:rPr>
                <a:t> scaled down by 35%</a:t>
              </a:r>
              <a:endParaRPr lang="en-US" sz="1400" dirty="0">
                <a:solidFill>
                  <a:srgbClr val="92D050"/>
                </a:solidFill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6934200" y="1536908"/>
              <a:ext cx="2179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823B"/>
                  </a:solidFill>
                </a:rPr>
                <a:t>Hourly flow from racetrack,</a:t>
              </a:r>
            </a:p>
            <a:p>
              <a:r>
                <a:rPr lang="en-US" sz="1400" dirty="0" smtClean="0">
                  <a:solidFill>
                    <a:srgbClr val="00823B"/>
                  </a:solidFill>
                </a:rPr>
                <a:t> scaled down by </a:t>
              </a:r>
              <a:r>
                <a:rPr lang="en-US" sz="1400" dirty="0">
                  <a:solidFill>
                    <a:srgbClr val="00823B"/>
                  </a:solidFill>
                </a:rPr>
                <a:t>6</a:t>
              </a:r>
              <a:r>
                <a:rPr lang="en-US" sz="1400" dirty="0" smtClean="0">
                  <a:solidFill>
                    <a:srgbClr val="00823B"/>
                  </a:solidFill>
                </a:rPr>
                <a:t>%</a:t>
              </a:r>
              <a:endParaRPr lang="en-US" sz="1400" dirty="0">
                <a:solidFill>
                  <a:srgbClr val="00823B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6934200" y="2020065"/>
              <a:ext cx="1220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C000"/>
                  </a:solidFill>
                </a:rPr>
                <a:t>Default values</a:t>
              </a:r>
              <a:endParaRPr lang="en-US" sz="1400" dirty="0">
                <a:solidFill>
                  <a:srgbClr val="FFC000"/>
                </a:solidFill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6854404" y="365136"/>
              <a:ext cx="11465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u="sng" dirty="0" smtClean="0"/>
                <a:t>Color coding:</a:t>
              </a:r>
              <a:endParaRPr lang="en-US" sz="14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18066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1739" y="1251707"/>
            <a:ext cx="8592261" cy="273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4918" y="228600"/>
            <a:ext cx="5631130" cy="990600"/>
          </a:xfrm>
        </p:spPr>
        <p:txBody>
          <a:bodyPr/>
          <a:lstStyle/>
          <a:p>
            <a:r>
              <a:rPr lang="en-US" dirty="0" smtClean="0"/>
              <a:t>Turning Ratios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48443" y="423299"/>
            <a:ext cx="7425149" cy="3231758"/>
            <a:chOff x="819259" y="34179"/>
            <a:chExt cx="7425149" cy="3231758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6492640" y="2230423"/>
              <a:ext cx="3933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709110" y="1690363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493086" y="1690363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828790" y="1690363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40758" y="1690363"/>
              <a:ext cx="2824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270131" y="2583596"/>
              <a:ext cx="10083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err="1" smtClean="0"/>
                <a:t>Michillinda</a:t>
              </a:r>
              <a:endParaRPr 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8345" y="2583596"/>
              <a:ext cx="1252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Baldwin / Oxford</a:t>
              </a:r>
              <a:endParaRPr lang="en-US" sz="105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00295" y="1845412"/>
              <a:ext cx="14076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Colorado Blvd</a:t>
              </a:r>
              <a:endParaRPr lang="en-US" sz="105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2907023">
              <a:off x="6033201" y="2365543"/>
              <a:ext cx="9183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Colorado Pl</a:t>
              </a:r>
              <a:endParaRPr lang="en-US" sz="105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823171" y="1690363"/>
              <a:ext cx="418763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5971915" y="1690363"/>
              <a:ext cx="1041451" cy="118088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836799" y="2050403"/>
              <a:ext cx="14076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Colorado Blvd</a:t>
              </a:r>
              <a:endParaRPr lang="en-US" sz="105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1828790" y="466227"/>
              <a:ext cx="1734" cy="12241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833347" y="466227"/>
              <a:ext cx="49949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498674" y="327727"/>
              <a:ext cx="15623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I210W</a:t>
              </a:r>
              <a:endParaRPr lang="en-US" sz="105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843401" y="34179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125192" y="2594192"/>
              <a:ext cx="520724" cy="59044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2907023">
              <a:off x="6074225" y="2675958"/>
              <a:ext cx="9183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bg1">
                      <a:lumMod val="65000"/>
                    </a:schemeClr>
                  </a:solidFill>
                </a:rPr>
                <a:t>Huntington</a:t>
              </a:r>
              <a:endParaRPr lang="en-US" sz="105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Bent Arrow 23"/>
            <p:cNvSpPr/>
            <p:nvPr/>
          </p:nvSpPr>
          <p:spPr>
            <a:xfrm>
              <a:off x="7208857" y="2397174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54025" y="2505424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6%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26" name="Left Arrow 25"/>
            <p:cNvSpPr/>
            <p:nvPr/>
          </p:nvSpPr>
          <p:spPr>
            <a:xfrm rot="5400000" flipV="1">
              <a:off x="6911698" y="2417379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0800000" flipV="1">
              <a:off x="6835196" y="2525350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94%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28" name="Bent Arrow 27"/>
            <p:cNvSpPr/>
            <p:nvPr/>
          </p:nvSpPr>
          <p:spPr>
            <a:xfrm rot="16200000">
              <a:off x="6520877" y="1833025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48704" y="1787953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93%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30" name="Bent Arrow 29"/>
            <p:cNvSpPr/>
            <p:nvPr/>
          </p:nvSpPr>
          <p:spPr>
            <a:xfrm rot="5400000" flipV="1">
              <a:off x="6536368" y="2028983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64195" y="1983911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7%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32" name="Bent Arrow 31"/>
            <p:cNvSpPr/>
            <p:nvPr/>
          </p:nvSpPr>
          <p:spPr>
            <a:xfrm rot="10800000" flipH="1">
              <a:off x="5958307" y="2029722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65806" y="1844824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45%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34" name="Left Arrow 33"/>
            <p:cNvSpPr/>
            <p:nvPr/>
          </p:nvSpPr>
          <p:spPr>
            <a:xfrm rot="16200000">
              <a:off x="5655012" y="2080691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78509" y="1845320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55%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36" name="Bent Arrow 35"/>
            <p:cNvSpPr/>
            <p:nvPr/>
          </p:nvSpPr>
          <p:spPr>
            <a:xfrm rot="16200000">
              <a:off x="1936545" y="1100286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64372" y="1055214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49%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38" name="Bent Arrow 37"/>
            <p:cNvSpPr/>
            <p:nvPr/>
          </p:nvSpPr>
          <p:spPr>
            <a:xfrm rot="5400000" flipV="1">
              <a:off x="1931527" y="1458226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59354" y="1413154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7%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>
              <a:off x="1928684" y="1312167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77444" y="1241064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44%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42" name="Bent Arrow 41"/>
            <p:cNvSpPr/>
            <p:nvPr/>
          </p:nvSpPr>
          <p:spPr>
            <a:xfrm rot="10800000" flipH="1">
              <a:off x="1514474" y="1299197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1972" y="1114299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18%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44" name="Bent Arrow 43"/>
            <p:cNvSpPr/>
            <p:nvPr/>
          </p:nvSpPr>
          <p:spPr>
            <a:xfrm rot="10800000">
              <a:off x="911763" y="1305141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9259" y="1120241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24%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46" name="Left Arrow 45"/>
            <p:cNvSpPr/>
            <p:nvPr/>
          </p:nvSpPr>
          <p:spPr>
            <a:xfrm rot="16200000">
              <a:off x="1211179" y="1350166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34677" y="1114795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58%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48" name="Bent Arrow 47"/>
            <p:cNvSpPr/>
            <p:nvPr/>
          </p:nvSpPr>
          <p:spPr>
            <a:xfrm rot="16200000" flipH="1" flipV="1">
              <a:off x="1389131" y="2168361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flipH="1">
              <a:off x="1076297" y="2123289"/>
              <a:ext cx="270907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050" i="1" dirty="0" smtClean="0">
                  <a:solidFill>
                    <a:srgbClr val="00B050"/>
                  </a:solidFill>
                </a:rPr>
                <a:t>12%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50" name="Left Arrow 49"/>
            <p:cNvSpPr/>
            <p:nvPr/>
          </p:nvSpPr>
          <p:spPr>
            <a:xfrm flipH="1">
              <a:off x="1378441" y="2021558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flipH="1">
              <a:off x="1079933" y="1950455"/>
              <a:ext cx="270907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050" i="1" dirty="0" smtClean="0">
                  <a:solidFill>
                    <a:srgbClr val="00B050"/>
                  </a:solidFill>
                </a:rPr>
                <a:t>77%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52" name="Bent Arrow 51"/>
            <p:cNvSpPr/>
            <p:nvPr/>
          </p:nvSpPr>
          <p:spPr>
            <a:xfrm rot="5400000" flipH="1">
              <a:off x="1385788" y="1807443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flipH="1">
              <a:off x="1072954" y="1762371"/>
              <a:ext cx="270907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050" i="1" dirty="0" smtClean="0">
                  <a:solidFill>
                    <a:srgbClr val="00B050"/>
                  </a:solidFill>
                </a:rPr>
                <a:t>11%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54" name="Bent Arrow 53"/>
            <p:cNvSpPr/>
            <p:nvPr/>
          </p:nvSpPr>
          <p:spPr>
            <a:xfrm flipH="1">
              <a:off x="1709954" y="2283319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55120" y="2391567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7%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56" name="Bent Arrow 55"/>
            <p:cNvSpPr/>
            <p:nvPr/>
          </p:nvSpPr>
          <p:spPr>
            <a:xfrm>
              <a:off x="2267509" y="2283944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75006" y="2392194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22%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58" name="Left Arrow 57"/>
            <p:cNvSpPr/>
            <p:nvPr/>
          </p:nvSpPr>
          <p:spPr>
            <a:xfrm rot="5400000" flipV="1">
              <a:off x="1970348" y="2304147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0800000" flipV="1">
              <a:off x="1893846" y="2412114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71%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60" name="Bent Arrow 59"/>
            <p:cNvSpPr/>
            <p:nvPr/>
          </p:nvSpPr>
          <p:spPr>
            <a:xfrm flipH="1">
              <a:off x="4069247" y="2150552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76742" y="2258802"/>
              <a:ext cx="270908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FFC000"/>
                  </a:solidFill>
                </a:rPr>
                <a:t>50%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62" name="Bent Arrow 61"/>
            <p:cNvSpPr/>
            <p:nvPr/>
          </p:nvSpPr>
          <p:spPr>
            <a:xfrm>
              <a:off x="4371617" y="2152450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79114" y="2260700"/>
              <a:ext cx="270908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FFC000"/>
                  </a:solidFill>
                </a:rPr>
                <a:t>50%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64" name="Bent Arrow 63"/>
            <p:cNvSpPr/>
            <p:nvPr/>
          </p:nvSpPr>
          <p:spPr>
            <a:xfrm flipH="1">
              <a:off x="4723551" y="2147226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631046" y="2255476"/>
              <a:ext cx="270908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FFC000"/>
                  </a:solidFill>
                </a:rPr>
                <a:t>50%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66" name="Bent Arrow 65"/>
            <p:cNvSpPr/>
            <p:nvPr/>
          </p:nvSpPr>
          <p:spPr>
            <a:xfrm>
              <a:off x="5025921" y="2149124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33418" y="2257374"/>
              <a:ext cx="270908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FFC000"/>
                  </a:solidFill>
                </a:rPr>
                <a:t>50%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68" name="Left Arrow 67"/>
            <p:cNvSpPr/>
            <p:nvPr/>
          </p:nvSpPr>
          <p:spPr>
            <a:xfrm>
              <a:off x="4933657" y="1443229"/>
              <a:ext cx="121159" cy="45719"/>
            </a:xfrm>
            <a:prstGeom prst="lef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082417" y="1372126"/>
              <a:ext cx="346249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000"/>
                  </a:solidFill>
                </a:rPr>
                <a:t>100%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70" name="Bent Arrow 69"/>
            <p:cNvSpPr/>
            <p:nvPr/>
          </p:nvSpPr>
          <p:spPr>
            <a:xfrm rot="5400000" flipV="1">
              <a:off x="4486293" y="1491295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614120" y="1446223"/>
              <a:ext cx="270908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000"/>
                  </a:solidFill>
                </a:rPr>
                <a:t>10%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72" name="Left Arrow 71"/>
            <p:cNvSpPr/>
            <p:nvPr/>
          </p:nvSpPr>
          <p:spPr>
            <a:xfrm>
              <a:off x="4483450" y="1345236"/>
              <a:ext cx="121159" cy="45719"/>
            </a:xfrm>
            <a:prstGeom prst="lef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632210" y="1274133"/>
              <a:ext cx="270908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000"/>
                  </a:solidFill>
                </a:rPr>
                <a:t>90%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74" name="Bent Arrow 73"/>
            <p:cNvSpPr/>
            <p:nvPr/>
          </p:nvSpPr>
          <p:spPr>
            <a:xfrm rot="10800000" flipH="1">
              <a:off x="1623924" y="282702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531422" y="97804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FFC000"/>
                  </a:solidFill>
                </a:rPr>
                <a:t>10%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76" name="Left Arrow 75"/>
            <p:cNvSpPr/>
            <p:nvPr/>
          </p:nvSpPr>
          <p:spPr>
            <a:xfrm rot="16200000">
              <a:off x="1320629" y="333671"/>
              <a:ext cx="121159" cy="45719"/>
            </a:xfrm>
            <a:prstGeom prst="lef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44127" y="98300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FFC000"/>
                  </a:solidFill>
                </a:rPr>
                <a:t>90%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78" name="Bent Arrow 77"/>
            <p:cNvSpPr/>
            <p:nvPr/>
          </p:nvSpPr>
          <p:spPr>
            <a:xfrm rot="10800000" flipH="1" flipV="1">
              <a:off x="2280106" y="555247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187604" y="663493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FF0000"/>
                  </a:solidFill>
                </a:rPr>
                <a:t>31%</a:t>
              </a:r>
              <a:endParaRPr lang="en-US" sz="1050" i="1" dirty="0">
                <a:solidFill>
                  <a:srgbClr val="FF0000"/>
                </a:solidFill>
              </a:endParaRPr>
            </a:p>
          </p:txBody>
        </p:sp>
        <p:sp>
          <p:nvSpPr>
            <p:cNvPr id="80" name="Left Arrow 79"/>
            <p:cNvSpPr/>
            <p:nvPr/>
          </p:nvSpPr>
          <p:spPr>
            <a:xfrm rot="5400000" flipV="1">
              <a:off x="1976811" y="566573"/>
              <a:ext cx="121159" cy="45719"/>
            </a:xfrm>
            <a:prstGeom prst="lef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900309" y="662997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FF0000"/>
                  </a:solidFill>
                </a:rPr>
                <a:t>69%</a:t>
              </a:r>
              <a:endParaRPr lang="en-US" sz="1050" i="1" dirty="0">
                <a:solidFill>
                  <a:srgbClr val="FF0000"/>
                </a:solidFill>
              </a:endParaRPr>
            </a:p>
          </p:txBody>
        </p:sp>
        <p:sp>
          <p:nvSpPr>
            <p:cNvPr id="82" name="Bent Arrow 384"/>
            <p:cNvSpPr/>
            <p:nvPr/>
          </p:nvSpPr>
          <p:spPr>
            <a:xfrm rot="5400000">
              <a:off x="4207173" y="1969324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83" name="TextBox 385"/>
            <p:cNvSpPr txBox="1"/>
            <p:nvPr/>
          </p:nvSpPr>
          <p:spPr>
            <a:xfrm>
              <a:off x="3884472" y="1937744"/>
              <a:ext cx="359322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000"/>
                  </a:solidFill>
                </a:rPr>
                <a:t>10%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84" name="Left Arrow 380"/>
            <p:cNvSpPr/>
            <p:nvPr/>
          </p:nvSpPr>
          <p:spPr>
            <a:xfrm rot="10800000">
              <a:off x="4179775" y="1819738"/>
              <a:ext cx="121159" cy="45719"/>
            </a:xfrm>
            <a:prstGeom prst="lef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85" name="TextBox 381"/>
            <p:cNvSpPr txBox="1"/>
            <p:nvPr/>
          </p:nvSpPr>
          <p:spPr>
            <a:xfrm>
              <a:off x="3884472" y="1751894"/>
              <a:ext cx="270908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000"/>
                  </a:solidFill>
                </a:rPr>
                <a:t>90%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86" name="Bent Arrow 384"/>
            <p:cNvSpPr/>
            <p:nvPr/>
          </p:nvSpPr>
          <p:spPr>
            <a:xfrm rot="5400000">
              <a:off x="5155666" y="1969324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87" name="TextBox 385"/>
            <p:cNvSpPr txBox="1"/>
            <p:nvPr/>
          </p:nvSpPr>
          <p:spPr>
            <a:xfrm>
              <a:off x="4832965" y="1937744"/>
              <a:ext cx="359322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000"/>
                  </a:solidFill>
                </a:rPr>
                <a:t>10%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88" name="Left Arrow 380"/>
            <p:cNvSpPr/>
            <p:nvPr/>
          </p:nvSpPr>
          <p:spPr>
            <a:xfrm rot="10800000">
              <a:off x="5128268" y="1819738"/>
              <a:ext cx="121159" cy="45719"/>
            </a:xfrm>
            <a:prstGeom prst="lef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89" name="TextBox 381"/>
            <p:cNvSpPr txBox="1"/>
            <p:nvPr/>
          </p:nvSpPr>
          <p:spPr>
            <a:xfrm>
              <a:off x="4832965" y="1751894"/>
              <a:ext cx="270908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000"/>
                  </a:solidFill>
                </a:rPr>
                <a:t>90%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418290" y="3571458"/>
            <a:ext cx="8160166" cy="2920941"/>
            <a:chOff x="-27150" y="3573017"/>
            <a:chExt cx="9066852" cy="3245490"/>
          </a:xfrm>
        </p:grpSpPr>
        <p:sp>
          <p:nvSpPr>
            <p:cNvPr id="204" name="TextBox 203"/>
            <p:cNvSpPr txBox="1"/>
            <p:nvPr/>
          </p:nvSpPr>
          <p:spPr>
            <a:xfrm>
              <a:off x="1329164" y="4550953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23%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 flipH="1">
              <a:off x="4928082" y="5269533"/>
              <a:ext cx="186568" cy="360666"/>
            </a:xfrm>
            <a:prstGeom prst="line">
              <a:avLst/>
            </a:prstGeom>
            <a:ln w="381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940754" y="5268907"/>
              <a:ext cx="186568" cy="360666"/>
            </a:xfrm>
            <a:prstGeom prst="line">
              <a:avLst/>
            </a:prstGeom>
            <a:ln w="381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100"/>
            <p:cNvGrpSpPr/>
            <p:nvPr/>
          </p:nvGrpSpPr>
          <p:grpSpPr>
            <a:xfrm>
              <a:off x="3078731" y="6127683"/>
              <a:ext cx="167230" cy="288316"/>
              <a:chOff x="376887" y="2440587"/>
              <a:chExt cx="199240" cy="361292"/>
            </a:xfrm>
          </p:grpSpPr>
          <p:cxnSp>
            <p:nvCxnSpPr>
              <p:cNvPr id="287" name="Straight Connector 286"/>
              <p:cNvCxnSpPr/>
              <p:nvPr/>
            </p:nvCxnSpPr>
            <p:spPr>
              <a:xfrm flipH="1">
                <a:off x="376887" y="2441213"/>
                <a:ext cx="186568" cy="360666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>
                <a:off x="389559" y="2440587"/>
                <a:ext cx="186568" cy="360666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3324650" y="6131969"/>
              <a:ext cx="167230" cy="288316"/>
              <a:chOff x="376887" y="2440587"/>
              <a:chExt cx="199240" cy="361292"/>
            </a:xfrm>
          </p:grpSpPr>
          <p:cxnSp>
            <p:nvCxnSpPr>
              <p:cNvPr id="285" name="Straight Connector 284"/>
              <p:cNvCxnSpPr/>
              <p:nvPr/>
            </p:nvCxnSpPr>
            <p:spPr>
              <a:xfrm flipH="1">
                <a:off x="376887" y="2441213"/>
                <a:ext cx="186568" cy="360666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>
                <a:off x="389559" y="2440587"/>
                <a:ext cx="186568" cy="360666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1403648" y="4542677"/>
              <a:ext cx="199240" cy="361292"/>
              <a:chOff x="376887" y="2440587"/>
              <a:chExt cx="199240" cy="361292"/>
            </a:xfrm>
          </p:grpSpPr>
          <p:cxnSp>
            <p:nvCxnSpPr>
              <p:cNvPr id="283" name="Straight Connector 282"/>
              <p:cNvCxnSpPr/>
              <p:nvPr/>
            </p:nvCxnSpPr>
            <p:spPr>
              <a:xfrm flipH="1">
                <a:off x="376887" y="2441213"/>
                <a:ext cx="186568" cy="360666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389559" y="2440587"/>
                <a:ext cx="186568" cy="360666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103"/>
            <p:cNvSpPr txBox="1"/>
            <p:nvPr/>
          </p:nvSpPr>
          <p:spPr>
            <a:xfrm>
              <a:off x="-27150" y="5692523"/>
              <a:ext cx="981056" cy="282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Huntington</a:t>
              </a:r>
              <a:endParaRPr lang="en-US" sz="105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691507" y="6536378"/>
              <a:ext cx="1168788" cy="282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Santa Anita</a:t>
              </a:r>
              <a:endParaRPr lang="en-US" sz="105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071913" y="6536377"/>
              <a:ext cx="4366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1st</a:t>
              </a:r>
              <a:endParaRPr lang="en-US" sz="105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127836" y="6536377"/>
              <a:ext cx="4664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2nd</a:t>
              </a:r>
              <a:endParaRPr lang="en-US" sz="105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818398" y="6536377"/>
              <a:ext cx="4376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5th</a:t>
              </a:r>
              <a:endParaRPr lang="en-US" sz="105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810286" y="6536377"/>
              <a:ext cx="8031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Gateway</a:t>
              </a:r>
              <a:endParaRPr lang="en-US" sz="1050" dirty="0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530282" y="4013268"/>
              <a:ext cx="8345752" cy="1944216"/>
              <a:chOff x="4996045" y="4797152"/>
              <a:chExt cx="3709222" cy="864096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>
                <a:off x="7884368" y="4869160"/>
                <a:ext cx="0" cy="7920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7524328" y="4869160"/>
                <a:ext cx="0" cy="5040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7164288" y="4869160"/>
                <a:ext cx="0" cy="7920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6660232" y="5013176"/>
                <a:ext cx="0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6156176" y="4797152"/>
                <a:ext cx="0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flipH="1">
                <a:off x="5406498" y="5013176"/>
                <a:ext cx="432048" cy="57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flipH="1">
                <a:off x="5028051" y="5229200"/>
                <a:ext cx="216024" cy="2520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flipH="1">
                <a:off x="5244076" y="5229200"/>
                <a:ext cx="331477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flipH="1" flipV="1">
                <a:off x="4996045" y="5013176"/>
                <a:ext cx="238899" cy="21586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8270815" y="5085184"/>
                <a:ext cx="0" cy="2700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8302819" y="5085184"/>
                <a:ext cx="0" cy="1350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8558847" y="4869160"/>
                <a:ext cx="0" cy="35103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H="1">
                <a:off x="8558847" y="5229200"/>
                <a:ext cx="14642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5236255" y="5231777"/>
                <a:ext cx="43289" cy="3982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Bent Arrow 110"/>
            <p:cNvSpPr/>
            <p:nvPr/>
          </p:nvSpPr>
          <p:spPr>
            <a:xfrm rot="16200000">
              <a:off x="8640967" y="4600707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768794" y="4555635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35%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13" name="Bent Arrow 112"/>
            <p:cNvSpPr/>
            <p:nvPr/>
          </p:nvSpPr>
          <p:spPr>
            <a:xfrm rot="10800000" flipH="1">
              <a:off x="8687361" y="4008708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596460" y="3823809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26%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15" name="Bent Arrow 114"/>
            <p:cNvSpPr/>
            <p:nvPr/>
          </p:nvSpPr>
          <p:spPr>
            <a:xfrm rot="5400000" flipH="1">
              <a:off x="8427083" y="5146092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 flipH="1">
              <a:off x="8117454" y="5101020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10%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186550" y="6536377"/>
              <a:ext cx="6390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I210W</a:t>
              </a:r>
              <a:endParaRPr lang="en-US" sz="105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521599" y="6536378"/>
              <a:ext cx="660217" cy="282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I210E</a:t>
              </a:r>
              <a:endParaRPr lang="en-US" sz="1050" dirty="0"/>
            </a:p>
          </p:txBody>
        </p:sp>
        <p:sp>
          <p:nvSpPr>
            <p:cNvPr id="119" name="Bent Arrow 118"/>
            <p:cNvSpPr/>
            <p:nvPr/>
          </p:nvSpPr>
          <p:spPr>
            <a:xfrm rot="16200000">
              <a:off x="8053591" y="4585467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181418" y="4540395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10%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21" name="Bent Arrow 120"/>
            <p:cNvSpPr/>
            <p:nvPr/>
          </p:nvSpPr>
          <p:spPr>
            <a:xfrm rot="10800000" flipH="1">
              <a:off x="7989418" y="3757915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898518" y="3573017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82%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23" name="Bent Arrow 122"/>
            <p:cNvSpPr/>
            <p:nvPr/>
          </p:nvSpPr>
          <p:spPr>
            <a:xfrm rot="10800000">
              <a:off x="7649709" y="3763859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558807" y="3578959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18%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25" name="Left Arrow 124"/>
            <p:cNvSpPr/>
            <p:nvPr/>
          </p:nvSpPr>
          <p:spPr>
            <a:xfrm>
              <a:off x="8620034" y="4801657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768794" y="4730554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>
                  <a:solidFill>
                    <a:srgbClr val="00B050"/>
                  </a:solidFill>
                </a:rPr>
                <a:t>6</a:t>
              </a:r>
              <a:r>
                <a:rPr lang="en-US" sz="1050" i="1" dirty="0" smtClean="0">
                  <a:solidFill>
                    <a:srgbClr val="00B050"/>
                  </a:solidFill>
                </a:rPr>
                <a:t>5%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27" name="Left Arrow 126"/>
            <p:cNvSpPr/>
            <p:nvPr/>
          </p:nvSpPr>
          <p:spPr>
            <a:xfrm>
              <a:off x="8045730" y="4797348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8194490" y="4726245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90%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29" name="Bent Arrow 128"/>
            <p:cNvSpPr/>
            <p:nvPr/>
          </p:nvSpPr>
          <p:spPr>
            <a:xfrm rot="10800000">
              <a:off x="8373983" y="4013194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283081" y="3828294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74%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31" name="Left Arrow 130"/>
            <p:cNvSpPr/>
            <p:nvPr/>
          </p:nvSpPr>
          <p:spPr>
            <a:xfrm flipH="1">
              <a:off x="8417576" y="5362936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 flipH="1">
              <a:off x="8122273" y="5291833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90%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33" name="Bent Arrow 132"/>
            <p:cNvSpPr/>
            <p:nvPr/>
          </p:nvSpPr>
          <p:spPr>
            <a:xfrm rot="16200000">
              <a:off x="5466321" y="4422771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594148" y="4377699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6%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35" name="Bent Arrow 134"/>
            <p:cNvSpPr/>
            <p:nvPr/>
          </p:nvSpPr>
          <p:spPr>
            <a:xfrm rot="5400000" flipV="1">
              <a:off x="5461303" y="4780711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589130" y="4735639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19%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37" name="Left Arrow 136"/>
            <p:cNvSpPr/>
            <p:nvPr/>
          </p:nvSpPr>
          <p:spPr>
            <a:xfrm>
              <a:off x="5458460" y="4634652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607220" y="4563549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75%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39" name="Bent Arrow 138"/>
            <p:cNvSpPr/>
            <p:nvPr/>
          </p:nvSpPr>
          <p:spPr>
            <a:xfrm rot="10800000" flipH="1">
              <a:off x="5644357" y="3757915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551855" y="3573017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19%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41" name="Bent Arrow 140"/>
            <p:cNvSpPr/>
            <p:nvPr/>
          </p:nvSpPr>
          <p:spPr>
            <a:xfrm rot="10800000">
              <a:off x="5041646" y="3763859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986812" y="3578959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8%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43" name="Left Arrow 142"/>
            <p:cNvSpPr/>
            <p:nvPr/>
          </p:nvSpPr>
          <p:spPr>
            <a:xfrm rot="16200000">
              <a:off x="5341062" y="3808884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264559" y="3573513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73%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45" name="Bent Arrow 144"/>
            <p:cNvSpPr/>
            <p:nvPr/>
          </p:nvSpPr>
          <p:spPr>
            <a:xfrm rot="16200000" flipH="1" flipV="1">
              <a:off x="5189528" y="5491174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 flipH="1">
              <a:off x="4952035" y="5446102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050" i="1" dirty="0" smtClean="0">
                  <a:solidFill>
                    <a:srgbClr val="00B050"/>
                  </a:solidFill>
                </a:rPr>
                <a:t>6%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47" name="Left Arrow 146"/>
            <p:cNvSpPr/>
            <p:nvPr/>
          </p:nvSpPr>
          <p:spPr>
            <a:xfrm flipH="1">
              <a:off x="5178838" y="5344371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 flipH="1">
              <a:off x="4903282" y="5273660"/>
              <a:ext cx="270907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050" i="1" dirty="0" smtClean="0">
                  <a:solidFill>
                    <a:srgbClr val="00B050"/>
                  </a:solidFill>
                </a:rPr>
                <a:t>91%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49" name="Bent Arrow 148"/>
            <p:cNvSpPr/>
            <p:nvPr/>
          </p:nvSpPr>
          <p:spPr>
            <a:xfrm rot="5400000" flipH="1">
              <a:off x="5186185" y="5130256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 flipH="1">
              <a:off x="4948692" y="5085184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050" i="1" dirty="0">
                  <a:solidFill>
                    <a:srgbClr val="00B050"/>
                  </a:solidFill>
                </a:rPr>
                <a:t>3</a:t>
              </a:r>
              <a:r>
                <a:rPr lang="en-US" sz="1050" i="1" dirty="0" smtClean="0">
                  <a:solidFill>
                    <a:srgbClr val="00B050"/>
                  </a:solidFill>
                </a:rPr>
                <a:t>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51" name="Bent Arrow 150"/>
            <p:cNvSpPr/>
            <p:nvPr/>
          </p:nvSpPr>
          <p:spPr>
            <a:xfrm flipH="1">
              <a:off x="5080669" y="6075332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025835" y="6183579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rgbClr val="00B050"/>
                  </a:solidFill>
                </a:rPr>
                <a:t>8</a:t>
              </a:r>
              <a:r>
                <a:rPr lang="en-US" sz="1050" i="1" dirty="0" smtClean="0">
                  <a:solidFill>
                    <a:srgbClr val="00B050"/>
                  </a:solidFill>
                </a:rPr>
                <a:t>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53" name="Bent Arrow 152"/>
            <p:cNvSpPr/>
            <p:nvPr/>
          </p:nvSpPr>
          <p:spPr>
            <a:xfrm>
              <a:off x="5638223" y="6075956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545720" y="6184204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41%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55" name="Left Arrow 154"/>
            <p:cNvSpPr/>
            <p:nvPr/>
          </p:nvSpPr>
          <p:spPr>
            <a:xfrm rot="5400000" flipV="1">
              <a:off x="5341063" y="6096160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 rot="10800000" flipV="1">
              <a:off x="5264561" y="6204127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51%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57" name="Bent Arrow 156"/>
            <p:cNvSpPr/>
            <p:nvPr/>
          </p:nvSpPr>
          <p:spPr>
            <a:xfrm rot="16200000">
              <a:off x="3222454" y="4409687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350281" y="4364615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10%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Bent Arrow 158"/>
            <p:cNvSpPr/>
            <p:nvPr/>
          </p:nvSpPr>
          <p:spPr>
            <a:xfrm rot="5400000" flipV="1">
              <a:off x="3217436" y="4767627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345263" y="4722555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17%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61" name="Left Arrow 160"/>
            <p:cNvSpPr/>
            <p:nvPr/>
          </p:nvSpPr>
          <p:spPr>
            <a:xfrm>
              <a:off x="3214593" y="4621568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363353" y="4550465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73%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63" name="Bent Arrow 162"/>
            <p:cNvSpPr/>
            <p:nvPr/>
          </p:nvSpPr>
          <p:spPr>
            <a:xfrm rot="10800000" flipH="1">
              <a:off x="3382202" y="3817515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289700" y="3632617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17%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65" name="Bent Arrow 164"/>
            <p:cNvSpPr/>
            <p:nvPr/>
          </p:nvSpPr>
          <p:spPr>
            <a:xfrm rot="10800000">
              <a:off x="2779491" y="3823459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686987" y="3638559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11%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67" name="Left Arrow 166"/>
            <p:cNvSpPr/>
            <p:nvPr/>
          </p:nvSpPr>
          <p:spPr>
            <a:xfrm rot="16200000">
              <a:off x="3078907" y="3868484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002404" y="3633113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72%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69" name="Bent Arrow 168"/>
            <p:cNvSpPr/>
            <p:nvPr/>
          </p:nvSpPr>
          <p:spPr>
            <a:xfrm rot="16200000" flipH="1" flipV="1">
              <a:off x="2945661" y="5450441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 flipH="1">
              <a:off x="2632827" y="5405369"/>
              <a:ext cx="270907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050" i="1" dirty="0" smtClean="0">
                  <a:solidFill>
                    <a:srgbClr val="00B050"/>
                  </a:solidFill>
                </a:rPr>
                <a:t>27%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71" name="Left Arrow 170"/>
            <p:cNvSpPr/>
            <p:nvPr/>
          </p:nvSpPr>
          <p:spPr>
            <a:xfrm flipH="1">
              <a:off x="2934971" y="5303638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 flipH="1">
              <a:off x="2636463" y="5232535"/>
              <a:ext cx="270907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050" i="1" dirty="0" smtClean="0">
                  <a:solidFill>
                    <a:srgbClr val="00B050"/>
                  </a:solidFill>
                </a:rPr>
                <a:t>68%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73" name="Bent Arrow 172"/>
            <p:cNvSpPr/>
            <p:nvPr/>
          </p:nvSpPr>
          <p:spPr>
            <a:xfrm rot="5400000" flipH="1">
              <a:off x="2942318" y="5089523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 flipH="1">
              <a:off x="2704825" y="5044451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050" i="1" dirty="0" smtClean="0">
                  <a:solidFill>
                    <a:srgbClr val="00B050"/>
                  </a:solidFill>
                </a:rPr>
                <a:t>5%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75" name="Bent Arrow 174"/>
            <p:cNvSpPr/>
            <p:nvPr/>
          </p:nvSpPr>
          <p:spPr>
            <a:xfrm flipH="1">
              <a:off x="2836802" y="6062248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744297" y="6170496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17%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77" name="Bent Arrow 176"/>
            <p:cNvSpPr/>
            <p:nvPr/>
          </p:nvSpPr>
          <p:spPr>
            <a:xfrm>
              <a:off x="3394357" y="6062873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3301854" y="6171123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19%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79" name="Left Arrow 178"/>
            <p:cNvSpPr/>
            <p:nvPr/>
          </p:nvSpPr>
          <p:spPr>
            <a:xfrm rot="5400000" flipV="1">
              <a:off x="3097198" y="6083078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 rot="10800000" flipV="1">
              <a:off x="3020696" y="6191049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64%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81" name="Bent Arrow 180"/>
            <p:cNvSpPr/>
            <p:nvPr/>
          </p:nvSpPr>
          <p:spPr>
            <a:xfrm rot="16200000">
              <a:off x="2605039" y="4574991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732866" y="4529919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>
                  <a:solidFill>
                    <a:srgbClr val="00B050"/>
                  </a:solidFill>
                </a:rPr>
                <a:t>2</a:t>
              </a:r>
              <a:r>
                <a:rPr lang="en-US" sz="1050" i="1" dirty="0" smtClean="0">
                  <a:solidFill>
                    <a:srgbClr val="00B050"/>
                  </a:solidFill>
                </a:rPr>
                <a:t>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83" name="Left Arrow 182"/>
            <p:cNvSpPr/>
            <p:nvPr/>
          </p:nvSpPr>
          <p:spPr>
            <a:xfrm>
              <a:off x="2597178" y="4786872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745938" y="4715769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98%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85" name="Left Arrow 184"/>
            <p:cNvSpPr/>
            <p:nvPr/>
          </p:nvSpPr>
          <p:spPr>
            <a:xfrm flipH="1">
              <a:off x="1584671" y="5303638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 flipH="1">
              <a:off x="1286163" y="5232535"/>
              <a:ext cx="270907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050" i="1" dirty="0" smtClean="0">
                  <a:solidFill>
                    <a:srgbClr val="00B050"/>
                  </a:solidFill>
                </a:rPr>
                <a:t>95%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87" name="Bent Arrow 186"/>
            <p:cNvSpPr/>
            <p:nvPr/>
          </p:nvSpPr>
          <p:spPr>
            <a:xfrm rot="5400000" flipH="1">
              <a:off x="1592018" y="5089523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 flipH="1">
              <a:off x="1354525" y="5044451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050" i="1" dirty="0" smtClean="0">
                  <a:solidFill>
                    <a:srgbClr val="00B050"/>
                  </a:solidFill>
                </a:rPr>
                <a:t>5%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89" name="Bent Arrow 188"/>
            <p:cNvSpPr/>
            <p:nvPr/>
          </p:nvSpPr>
          <p:spPr>
            <a:xfrm rot="10800000">
              <a:off x="2372795" y="4272740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242622" y="4087840"/>
              <a:ext cx="34624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100%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91" name="Bent Arrow 190"/>
            <p:cNvSpPr/>
            <p:nvPr/>
          </p:nvSpPr>
          <p:spPr>
            <a:xfrm flipH="1">
              <a:off x="1168156" y="5911357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113322" y="6019605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7%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93" name="Bent Arrow 192"/>
            <p:cNvSpPr/>
            <p:nvPr/>
          </p:nvSpPr>
          <p:spPr>
            <a:xfrm>
              <a:off x="1725711" y="5911982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633208" y="6020232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56%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95" name="Left Arrow 194"/>
            <p:cNvSpPr/>
            <p:nvPr/>
          </p:nvSpPr>
          <p:spPr>
            <a:xfrm rot="5400000" flipV="1">
              <a:off x="1428552" y="5932187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 rot="10800000" flipV="1">
              <a:off x="1352050" y="6040158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37%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23812" y="6535513"/>
              <a:ext cx="1078701" cy="282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Santa Clara</a:t>
              </a:r>
              <a:endParaRPr lang="en-US" sz="1050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21127" y="3881324"/>
              <a:ext cx="9989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Colorado Pl</a:t>
              </a:r>
              <a:endParaRPr lang="en-US" sz="1050" dirty="0"/>
            </a:p>
          </p:txBody>
        </p:sp>
        <p:sp>
          <p:nvSpPr>
            <p:cNvPr id="199" name="Bent Arrow 198"/>
            <p:cNvSpPr/>
            <p:nvPr/>
          </p:nvSpPr>
          <p:spPr>
            <a:xfrm rot="10800000" flipH="1">
              <a:off x="702459" y="4337730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609957" y="4152832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92%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201" name="Bent Arrow 200"/>
            <p:cNvSpPr/>
            <p:nvPr/>
          </p:nvSpPr>
          <p:spPr>
            <a:xfrm rot="10800000">
              <a:off x="447164" y="4343674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392330" y="4158774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8%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203" name="Bent Arrow 202"/>
            <p:cNvSpPr/>
            <p:nvPr/>
          </p:nvSpPr>
          <p:spPr>
            <a:xfrm rot="16200000">
              <a:off x="1201337" y="4596025"/>
              <a:ext cx="85900" cy="108014"/>
            </a:xfrm>
            <a:prstGeom prst="ben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205" name="Left Arrow 204"/>
            <p:cNvSpPr/>
            <p:nvPr/>
          </p:nvSpPr>
          <p:spPr>
            <a:xfrm>
              <a:off x="1193476" y="4797347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342236" y="4726244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>
                  <a:solidFill>
                    <a:srgbClr val="00B050"/>
                  </a:solidFill>
                </a:rPr>
                <a:t>77%</a:t>
              </a:r>
            </a:p>
          </p:txBody>
        </p:sp>
        <p:cxnSp>
          <p:nvCxnSpPr>
            <p:cNvPr id="207" name="Straight Connector 206"/>
            <p:cNvCxnSpPr/>
            <p:nvPr/>
          </p:nvCxnSpPr>
          <p:spPr>
            <a:xfrm rot="21293957" flipH="1" flipV="1">
              <a:off x="277870" y="4584821"/>
              <a:ext cx="520724" cy="59044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 rot="2600980">
              <a:off x="129292" y="4697930"/>
              <a:ext cx="918348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bg1">
                      <a:lumMod val="65000"/>
                    </a:schemeClr>
                  </a:solidFill>
                </a:rPr>
                <a:t>Colorado</a:t>
              </a:r>
              <a:endParaRPr lang="en-US" sz="105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9" name="Bent Arrow 208"/>
            <p:cNvSpPr/>
            <p:nvPr/>
          </p:nvSpPr>
          <p:spPr>
            <a:xfrm>
              <a:off x="4409348" y="5532986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301794" y="5641236"/>
              <a:ext cx="301009" cy="179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rgbClr val="FFC000"/>
                  </a:solidFill>
                </a:rPr>
                <a:t>5</a:t>
              </a:r>
              <a:r>
                <a:rPr lang="en-US" sz="1050" i="1" dirty="0" smtClean="0">
                  <a:solidFill>
                    <a:srgbClr val="FFC000"/>
                  </a:solidFill>
                </a:rPr>
                <a:t>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11" name="Left Arrow 210"/>
            <p:cNvSpPr/>
            <p:nvPr/>
          </p:nvSpPr>
          <p:spPr>
            <a:xfrm rot="5400000" flipV="1">
              <a:off x="4112189" y="5553191"/>
              <a:ext cx="121159" cy="45719"/>
            </a:xfrm>
            <a:prstGeom prst="lef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 rot="10800000" flipV="1">
              <a:off x="4020640" y="5652186"/>
              <a:ext cx="301009" cy="179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rgbClr val="FFC000"/>
                  </a:solidFill>
                </a:rPr>
                <a:t>5</a:t>
              </a:r>
              <a:r>
                <a:rPr lang="en-US" sz="1050" i="1" dirty="0" smtClean="0">
                  <a:solidFill>
                    <a:srgbClr val="FFC000"/>
                  </a:solidFill>
                </a:rPr>
                <a:t>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13" name="Bent Arrow 212"/>
            <p:cNvSpPr/>
            <p:nvPr/>
          </p:nvSpPr>
          <p:spPr>
            <a:xfrm rot="10800000">
              <a:off x="4093275" y="4289414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3985718" y="4104512"/>
              <a:ext cx="301009" cy="179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rgbClr val="FFC000"/>
                  </a:solidFill>
                </a:rPr>
                <a:t>5</a:t>
              </a:r>
              <a:r>
                <a:rPr lang="en-US" sz="1050" i="1" dirty="0" smtClean="0">
                  <a:solidFill>
                    <a:srgbClr val="FFC000"/>
                  </a:solidFill>
                </a:rPr>
                <a:t>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15" name="Left Arrow 214"/>
            <p:cNvSpPr/>
            <p:nvPr/>
          </p:nvSpPr>
          <p:spPr>
            <a:xfrm rot="16200000" flipV="1">
              <a:off x="4355175" y="4331504"/>
              <a:ext cx="121159" cy="45719"/>
            </a:xfrm>
            <a:prstGeom prst="lef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 rot="10800000" flipV="1">
              <a:off x="4266873" y="4098691"/>
              <a:ext cx="301009" cy="179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rgbClr val="FFC000"/>
                  </a:solidFill>
                </a:rPr>
                <a:t>5</a:t>
              </a:r>
              <a:r>
                <a:rPr lang="en-US" sz="1050" i="1" dirty="0" smtClean="0">
                  <a:solidFill>
                    <a:srgbClr val="FFC000"/>
                  </a:solidFill>
                </a:rPr>
                <a:t>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17" name="Bent Arrow 216"/>
            <p:cNvSpPr/>
            <p:nvPr/>
          </p:nvSpPr>
          <p:spPr>
            <a:xfrm rot="10800000">
              <a:off x="6186204" y="4014328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045790" y="3816516"/>
              <a:ext cx="34624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FFC000"/>
                  </a:solidFill>
                </a:rPr>
                <a:t>100%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19" name="Bent Arrow 218"/>
            <p:cNvSpPr/>
            <p:nvPr/>
          </p:nvSpPr>
          <p:spPr>
            <a:xfrm>
              <a:off x="7126637" y="6024463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7019083" y="6132713"/>
              <a:ext cx="301009" cy="179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rgbClr val="FFC000"/>
                  </a:solidFill>
                </a:rPr>
                <a:t>5</a:t>
              </a:r>
              <a:r>
                <a:rPr lang="en-US" sz="1050" i="1" dirty="0" smtClean="0">
                  <a:solidFill>
                    <a:srgbClr val="FFC000"/>
                  </a:solidFill>
                </a:rPr>
                <a:t>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21" name="Left Arrow 220"/>
            <p:cNvSpPr/>
            <p:nvPr/>
          </p:nvSpPr>
          <p:spPr>
            <a:xfrm rot="5400000" flipV="1">
              <a:off x="6829478" y="6044668"/>
              <a:ext cx="121159" cy="45719"/>
            </a:xfrm>
            <a:prstGeom prst="lef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 rot="10800000" flipV="1">
              <a:off x="6737929" y="6143663"/>
              <a:ext cx="301009" cy="179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rgbClr val="FFC000"/>
                  </a:solidFill>
                </a:rPr>
                <a:t>5</a:t>
              </a:r>
              <a:r>
                <a:rPr lang="en-US" sz="1050" i="1" dirty="0" smtClean="0">
                  <a:solidFill>
                    <a:srgbClr val="FFC000"/>
                  </a:solidFill>
                </a:rPr>
                <a:t>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23" name="Bent Arrow 222"/>
            <p:cNvSpPr/>
            <p:nvPr/>
          </p:nvSpPr>
          <p:spPr>
            <a:xfrm rot="10800000">
              <a:off x="6833320" y="3970598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6725764" y="3785696"/>
              <a:ext cx="301009" cy="179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rgbClr val="FFC000"/>
                  </a:solidFill>
                </a:rPr>
                <a:t>5</a:t>
              </a:r>
              <a:r>
                <a:rPr lang="en-US" sz="1050" i="1" dirty="0" smtClean="0">
                  <a:solidFill>
                    <a:srgbClr val="FFC000"/>
                  </a:solidFill>
                </a:rPr>
                <a:t>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25" name="Left Arrow 224"/>
            <p:cNvSpPr/>
            <p:nvPr/>
          </p:nvSpPr>
          <p:spPr>
            <a:xfrm rot="16200000" flipV="1">
              <a:off x="7095220" y="4012688"/>
              <a:ext cx="121159" cy="45719"/>
            </a:xfrm>
            <a:prstGeom prst="lef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 rot="10800000" flipV="1">
              <a:off x="7006917" y="3779876"/>
              <a:ext cx="301009" cy="179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rgbClr val="FFC000"/>
                  </a:solidFill>
                </a:rPr>
                <a:t>5</a:t>
              </a:r>
              <a:r>
                <a:rPr lang="en-US" sz="1050" i="1" dirty="0" smtClean="0">
                  <a:solidFill>
                    <a:srgbClr val="FFC000"/>
                  </a:solidFill>
                </a:rPr>
                <a:t>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27" name="Bent Arrow 226"/>
            <p:cNvSpPr/>
            <p:nvPr/>
          </p:nvSpPr>
          <p:spPr>
            <a:xfrm rot="16200000">
              <a:off x="6328728" y="4609609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6454573" y="4550489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FFC000"/>
                  </a:solidFill>
                </a:rPr>
                <a:t>10%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29" name="Left Arrow 228"/>
            <p:cNvSpPr/>
            <p:nvPr/>
          </p:nvSpPr>
          <p:spPr>
            <a:xfrm flipV="1">
              <a:off x="6310313" y="4804413"/>
              <a:ext cx="121159" cy="45719"/>
            </a:xfrm>
            <a:prstGeom prst="lef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 rot="10800000" flipV="1">
              <a:off x="6473115" y="4727311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FFC000"/>
                  </a:solidFill>
                </a:rPr>
                <a:t>90%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31" name="Left Arrow 230"/>
            <p:cNvSpPr/>
            <p:nvPr/>
          </p:nvSpPr>
          <p:spPr>
            <a:xfrm rot="10800000" flipV="1">
              <a:off x="6049167" y="5186250"/>
              <a:ext cx="121159" cy="45719"/>
            </a:xfrm>
            <a:prstGeom prst="lef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 rot="10800000" flipV="1">
              <a:off x="5663882" y="5128001"/>
              <a:ext cx="34624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FFC000"/>
                  </a:solidFill>
                </a:rPr>
                <a:t>100%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33" name="Bent Arrow 232"/>
            <p:cNvSpPr/>
            <p:nvPr/>
          </p:nvSpPr>
          <p:spPr>
            <a:xfrm rot="16200000">
              <a:off x="4696317" y="4425559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4824144" y="4380487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000"/>
                  </a:solidFill>
                </a:rPr>
                <a:t>5%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35" name="Bent Arrow 234"/>
            <p:cNvSpPr/>
            <p:nvPr/>
          </p:nvSpPr>
          <p:spPr>
            <a:xfrm rot="5400000" flipV="1">
              <a:off x="4691299" y="4783499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4819126" y="4738427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000"/>
                  </a:solidFill>
                </a:rPr>
                <a:t>5%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37" name="Left Arrow 236"/>
            <p:cNvSpPr/>
            <p:nvPr/>
          </p:nvSpPr>
          <p:spPr>
            <a:xfrm>
              <a:off x="4688456" y="4637440"/>
              <a:ext cx="121159" cy="45719"/>
            </a:xfrm>
            <a:prstGeom prst="lef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4837216" y="4566337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000"/>
                  </a:solidFill>
                </a:rPr>
                <a:t>90%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39" name="Bent Arrow 238"/>
            <p:cNvSpPr/>
            <p:nvPr/>
          </p:nvSpPr>
          <p:spPr>
            <a:xfrm rot="5400000">
              <a:off x="3703541" y="5439276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3472460" y="5407696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000"/>
                  </a:solidFill>
                </a:rPr>
                <a:t>5%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41" name="Bent Arrow 240"/>
            <p:cNvSpPr/>
            <p:nvPr/>
          </p:nvSpPr>
          <p:spPr>
            <a:xfrm rot="16200000" flipV="1">
              <a:off x="3708559" y="5081336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3477478" y="5049756"/>
              <a:ext cx="19556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000"/>
                  </a:solidFill>
                </a:rPr>
                <a:t>5%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43" name="Left Arrow 242"/>
            <p:cNvSpPr/>
            <p:nvPr/>
          </p:nvSpPr>
          <p:spPr>
            <a:xfrm rot="10800000">
              <a:off x="3676143" y="5289690"/>
              <a:ext cx="121159" cy="45719"/>
            </a:xfrm>
            <a:prstGeom prst="lef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3380840" y="5221846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000"/>
                  </a:solidFill>
                </a:rPr>
                <a:t>90%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45" name="Bent Arrow 384"/>
            <p:cNvSpPr/>
            <p:nvPr/>
          </p:nvSpPr>
          <p:spPr>
            <a:xfrm rot="5400000">
              <a:off x="6853067" y="5261881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46" name="TextBox 385"/>
            <p:cNvSpPr txBox="1"/>
            <p:nvPr/>
          </p:nvSpPr>
          <p:spPr>
            <a:xfrm>
              <a:off x="6530366" y="5230301"/>
              <a:ext cx="359322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000"/>
                  </a:solidFill>
                </a:rPr>
                <a:t>10%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47" name="Left Arrow 380"/>
            <p:cNvSpPr/>
            <p:nvPr/>
          </p:nvSpPr>
          <p:spPr>
            <a:xfrm rot="10800000">
              <a:off x="6825669" y="5112295"/>
              <a:ext cx="121159" cy="45719"/>
            </a:xfrm>
            <a:prstGeom prst="lef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48" name="TextBox 381"/>
            <p:cNvSpPr txBox="1"/>
            <p:nvPr/>
          </p:nvSpPr>
          <p:spPr>
            <a:xfrm>
              <a:off x="6530366" y="5044451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000"/>
                  </a:solidFill>
                </a:rPr>
                <a:t>90%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49" name="Bent Arrow 351"/>
            <p:cNvSpPr/>
            <p:nvPr/>
          </p:nvSpPr>
          <p:spPr>
            <a:xfrm rot="16200000">
              <a:off x="7124846" y="4609609"/>
              <a:ext cx="85900" cy="108014"/>
            </a:xfrm>
            <a:prstGeom prst="ben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50" name="TextBox 352"/>
            <p:cNvSpPr txBox="1"/>
            <p:nvPr/>
          </p:nvSpPr>
          <p:spPr>
            <a:xfrm>
              <a:off x="7250691" y="4550489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FFC000"/>
                  </a:solidFill>
                </a:rPr>
                <a:t>10%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51" name="Left Arrow 349"/>
            <p:cNvSpPr/>
            <p:nvPr/>
          </p:nvSpPr>
          <p:spPr>
            <a:xfrm flipV="1">
              <a:off x="7106431" y="4804413"/>
              <a:ext cx="121159" cy="45719"/>
            </a:xfrm>
            <a:prstGeom prst="leftArrow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C000"/>
                </a:solidFill>
              </a:endParaRPr>
            </a:p>
          </p:txBody>
        </p:sp>
        <p:sp>
          <p:nvSpPr>
            <p:cNvPr id="252" name="TextBox 350"/>
            <p:cNvSpPr txBox="1"/>
            <p:nvPr/>
          </p:nvSpPr>
          <p:spPr>
            <a:xfrm rot="10800000" flipV="1">
              <a:off x="7269233" y="4727311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FFC000"/>
                  </a:solidFill>
                </a:rPr>
                <a:t>90%</a:t>
              </a:r>
              <a:endParaRPr lang="en-US" sz="1050" i="1" dirty="0">
                <a:solidFill>
                  <a:srgbClr val="FFC000"/>
                </a:solidFill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1662003" y="4522516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0000"/>
                  </a:solidFill>
                </a:rPr>
                <a:t>46%</a:t>
              </a:r>
              <a:endParaRPr lang="en-US" sz="1050" i="1" dirty="0">
                <a:solidFill>
                  <a:srgbClr val="FF0000"/>
                </a:solidFill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1675075" y="4708366"/>
              <a:ext cx="2709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0000"/>
                  </a:solidFill>
                </a:rPr>
                <a:t>54%</a:t>
              </a:r>
              <a:endParaRPr lang="en-US" sz="1050" i="1" dirty="0">
                <a:solidFill>
                  <a:srgbClr val="FF0000"/>
                </a:solidFill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025834" y="6401328"/>
              <a:ext cx="301009" cy="179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C00"/>
                  </a:solidFill>
                </a:rPr>
                <a:t>50%</a:t>
              </a:r>
              <a:endParaRPr lang="en-US" sz="1050" i="1" dirty="0">
                <a:solidFill>
                  <a:srgbClr val="FFCC00"/>
                </a:solidFill>
              </a:endParaRP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3322409" y="6401328"/>
              <a:ext cx="301009" cy="179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C00"/>
                  </a:solidFill>
                </a:rPr>
                <a:t>33%</a:t>
              </a:r>
              <a:endParaRPr lang="en-US" sz="1050" i="1" dirty="0">
                <a:solidFill>
                  <a:srgbClr val="FFCC00"/>
                </a:solidFill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4618215" y="5257681"/>
              <a:ext cx="301009" cy="179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C00"/>
                  </a:solidFill>
                </a:rPr>
                <a:t>60%</a:t>
              </a:r>
              <a:endParaRPr lang="en-US" sz="1050" i="1" dirty="0">
                <a:solidFill>
                  <a:srgbClr val="FFCC00"/>
                </a:solidFill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4631287" y="5443531"/>
              <a:ext cx="301009" cy="179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FFCC00"/>
                  </a:solidFill>
                </a:rPr>
                <a:t>37%</a:t>
              </a:r>
              <a:endParaRPr lang="en-US" sz="1050" i="1" dirty="0">
                <a:solidFill>
                  <a:srgbClr val="FFCC00"/>
                </a:solidFill>
              </a:endParaRPr>
            </a:p>
          </p:txBody>
        </p:sp>
        <p:sp>
          <p:nvSpPr>
            <p:cNvPr id="267" name="Left Arrow 266"/>
            <p:cNvSpPr/>
            <p:nvPr/>
          </p:nvSpPr>
          <p:spPr>
            <a:xfrm flipH="1">
              <a:off x="7667251" y="5185890"/>
              <a:ext cx="121159" cy="45719"/>
            </a:xfrm>
            <a:prstGeom prst="leftArrow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B050"/>
                </a:solidFill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 flipH="1">
              <a:off x="7308304" y="5114787"/>
              <a:ext cx="34624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i="1" dirty="0" smtClean="0">
                  <a:solidFill>
                    <a:srgbClr val="00B050"/>
                  </a:solidFill>
                </a:rPr>
                <a:t>100%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05" name="Group 304"/>
          <p:cNvGrpSpPr/>
          <p:nvPr/>
        </p:nvGrpSpPr>
        <p:grpSpPr>
          <a:xfrm>
            <a:off x="7177508" y="47466"/>
            <a:ext cx="1925527" cy="970769"/>
            <a:chOff x="7236296" y="630736"/>
            <a:chExt cx="1925527" cy="970769"/>
          </a:xfrm>
        </p:grpSpPr>
        <p:sp>
          <p:nvSpPr>
            <p:cNvPr id="306" name="TextBox 305"/>
            <p:cNvSpPr txBox="1"/>
            <p:nvPr/>
          </p:nvSpPr>
          <p:spPr>
            <a:xfrm>
              <a:off x="7236296" y="1066660"/>
              <a:ext cx="19255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CC00"/>
                  </a:solidFill>
                </a:rPr>
                <a:t>Engineering judgment</a:t>
              </a:r>
              <a:endParaRPr lang="en-US" sz="1400" dirty="0">
                <a:solidFill>
                  <a:srgbClr val="FFCC00"/>
                </a:solidFill>
              </a:endParaRPr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7236296" y="845998"/>
              <a:ext cx="1261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Racetrack data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7238711" y="630736"/>
              <a:ext cx="11465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u="sng" dirty="0" smtClean="0"/>
                <a:t>Color coding:</a:t>
              </a:r>
              <a:endParaRPr lang="en-US" sz="1400" u="sng" dirty="0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7236296" y="1293728"/>
              <a:ext cx="16432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Split ratio from loop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551739" y="1251707"/>
            <a:ext cx="8592261" cy="273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766" y="147824"/>
            <a:ext cx="5885233" cy="996510"/>
          </a:xfrm>
        </p:spPr>
        <p:txBody>
          <a:bodyPr/>
          <a:lstStyle/>
          <a:p>
            <a:r>
              <a:rPr lang="en-US" dirty="0" smtClean="0"/>
              <a:t>Boundary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12" name="Up Arrow 211"/>
          <p:cNvSpPr/>
          <p:nvPr/>
        </p:nvSpPr>
        <p:spPr>
          <a:xfrm>
            <a:off x="4771236" y="2548539"/>
            <a:ext cx="702959" cy="413535"/>
          </a:xfrm>
          <a:prstGeom prst="upArrow">
            <a:avLst>
              <a:gd name="adj1" fmla="val 65303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129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13" name="Up Arrow 212"/>
          <p:cNvSpPr/>
          <p:nvPr/>
        </p:nvSpPr>
        <p:spPr>
          <a:xfrm>
            <a:off x="4083140" y="2548539"/>
            <a:ext cx="601056" cy="413535"/>
          </a:xfrm>
          <a:prstGeom prst="upArrow">
            <a:avLst>
              <a:gd name="adj1" fmla="val 65303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78</a:t>
            </a:r>
            <a:endParaRPr lang="en-US" sz="1200" b="1" dirty="0">
              <a:solidFill>
                <a:srgbClr val="7030A0"/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1903987" y="798697"/>
            <a:ext cx="5373235" cy="3070195"/>
            <a:chOff x="1055700" y="250203"/>
            <a:chExt cx="6716543" cy="3837743"/>
          </a:xfrm>
        </p:grpSpPr>
        <p:sp>
          <p:nvSpPr>
            <p:cNvPr id="215" name="TextBox 214"/>
            <p:cNvSpPr txBox="1"/>
            <p:nvPr/>
          </p:nvSpPr>
          <p:spPr>
            <a:xfrm>
              <a:off x="4000348" y="1351024"/>
              <a:ext cx="1252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Baldwin / Oxford</a:t>
              </a:r>
              <a:endParaRPr lang="en-US" sz="1200" dirty="0"/>
            </a:p>
          </p:txBody>
        </p:sp>
        <p:sp>
          <p:nvSpPr>
            <p:cNvPr id="216" name="TextBox 215"/>
            <p:cNvSpPr txBox="1"/>
            <p:nvPr/>
          </p:nvSpPr>
          <p:spPr>
            <a:xfrm rot="2907023">
              <a:off x="5739061" y="2433605"/>
              <a:ext cx="124800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Colorado Pl</a:t>
              </a:r>
              <a:endParaRPr lang="en-US" sz="1200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6364634" y="1845412"/>
              <a:ext cx="1407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Colorado Blvd</a:t>
              </a:r>
              <a:endParaRPr lang="en-US" sz="1200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2498674" y="543751"/>
              <a:ext cx="1562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I210W</a:t>
              </a:r>
              <a:endParaRPr lang="en-US" sz="1200" dirty="0"/>
            </a:p>
          </p:txBody>
        </p:sp>
        <p:cxnSp>
          <p:nvCxnSpPr>
            <p:cNvPr id="219" name="Straight Connector 218"/>
            <p:cNvCxnSpPr/>
            <p:nvPr/>
          </p:nvCxnSpPr>
          <p:spPr>
            <a:xfrm flipH="1" flipV="1">
              <a:off x="6660232" y="3140968"/>
              <a:ext cx="520724" cy="59044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TextBox 219"/>
            <p:cNvSpPr txBox="1"/>
            <p:nvPr/>
          </p:nvSpPr>
          <p:spPr>
            <a:xfrm rot="2907023">
              <a:off x="6555783" y="3298516"/>
              <a:ext cx="1232611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Huntington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1055700" y="3111697"/>
              <a:ext cx="121228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 smtClean="0"/>
                <a:t>Michillinda</a:t>
              </a:r>
              <a:endParaRPr lang="en-US" sz="1200" dirty="0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2300295" y="2061436"/>
              <a:ext cx="1407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Colorado Blvd</a:t>
              </a:r>
              <a:endParaRPr lang="en-US" sz="1200" dirty="0"/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1540758" y="250203"/>
              <a:ext cx="5472608" cy="2837073"/>
              <a:chOff x="1540758" y="250203"/>
              <a:chExt cx="5472608" cy="2837073"/>
            </a:xfrm>
          </p:grpSpPr>
          <p:cxnSp>
            <p:nvCxnSpPr>
              <p:cNvPr id="224" name="Straight Connector 223"/>
              <p:cNvCxnSpPr/>
              <p:nvPr/>
            </p:nvCxnSpPr>
            <p:spPr>
              <a:xfrm flipH="1">
                <a:off x="6492640" y="2446447"/>
                <a:ext cx="3933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V="1">
                <a:off x="4709110" y="1906387"/>
                <a:ext cx="0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V="1">
                <a:off x="4493086" y="1906387"/>
                <a:ext cx="0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>
                <a:off x="1823171" y="1906387"/>
                <a:ext cx="4187638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flipH="1" flipV="1">
                <a:off x="5971915" y="1906387"/>
                <a:ext cx="1041451" cy="118088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1828790" y="1906387"/>
                <a:ext cx="0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1540758" y="1906387"/>
                <a:ext cx="28241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H="1">
                <a:off x="1828790" y="682251"/>
                <a:ext cx="1734" cy="122413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1833347" y="682251"/>
                <a:ext cx="499499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V="1">
                <a:off x="1843401" y="250203"/>
                <a:ext cx="0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4" name="Up Arrow 233"/>
          <p:cNvSpPr/>
          <p:nvPr/>
        </p:nvSpPr>
        <p:spPr>
          <a:xfrm>
            <a:off x="2054929" y="2609295"/>
            <a:ext cx="806680" cy="400096"/>
          </a:xfrm>
          <a:prstGeom prst="upArrow">
            <a:avLst>
              <a:gd name="adj1" fmla="val 65303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567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35" name="Down Arrow 234"/>
          <p:cNvSpPr/>
          <p:nvPr/>
        </p:nvSpPr>
        <p:spPr>
          <a:xfrm>
            <a:off x="1797140" y="952759"/>
            <a:ext cx="716759" cy="408079"/>
          </a:xfrm>
          <a:prstGeom prst="downArrow">
            <a:avLst>
              <a:gd name="adj1" fmla="val 67077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823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36" name="Up Arrow 235"/>
          <p:cNvSpPr/>
          <p:nvPr/>
        </p:nvSpPr>
        <p:spPr>
          <a:xfrm rot="5400000">
            <a:off x="1642942" y="1835538"/>
            <a:ext cx="522090" cy="602803"/>
          </a:xfrm>
          <a:prstGeom prst="upArrow">
            <a:avLst>
              <a:gd name="adj1" fmla="val 65303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1347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37" name="Up Arrow 236"/>
          <p:cNvSpPr/>
          <p:nvPr/>
        </p:nvSpPr>
        <p:spPr>
          <a:xfrm rot="16200000">
            <a:off x="6638897" y="2271185"/>
            <a:ext cx="522090" cy="572648"/>
          </a:xfrm>
          <a:prstGeom prst="upArrow">
            <a:avLst>
              <a:gd name="adj1" fmla="val 65303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127</a:t>
            </a:r>
            <a:endParaRPr lang="en-US" sz="1200" b="1" dirty="0">
              <a:solidFill>
                <a:srgbClr val="7030A0"/>
              </a:solidFill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778213" y="3934297"/>
            <a:ext cx="7264811" cy="2390327"/>
            <a:chOff x="-110376" y="3881324"/>
            <a:chExt cx="9081013" cy="2987910"/>
          </a:xfrm>
        </p:grpSpPr>
        <p:sp>
          <p:nvSpPr>
            <p:cNvPr id="239" name="TextBox 238"/>
            <p:cNvSpPr txBox="1"/>
            <p:nvPr/>
          </p:nvSpPr>
          <p:spPr>
            <a:xfrm>
              <a:off x="-110376" y="5692523"/>
              <a:ext cx="127365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Huntington</a:t>
              </a:r>
              <a:endParaRPr lang="en-US" sz="1200" dirty="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494540" y="6522985"/>
              <a:ext cx="127994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Santa Anita</a:t>
              </a:r>
              <a:endParaRPr lang="en-US" sz="1200" dirty="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071913" y="6522985"/>
              <a:ext cx="5240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1st</a:t>
              </a:r>
              <a:endParaRPr lang="en-US" sz="1200" dirty="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5127836" y="6522985"/>
              <a:ext cx="63176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2nd</a:t>
              </a:r>
              <a:endParaRPr lang="en-US" sz="1200" dirty="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6818397" y="6522985"/>
              <a:ext cx="60369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5th</a:t>
              </a:r>
              <a:endParaRPr lang="en-US" sz="1200" dirty="0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5810286" y="6522985"/>
              <a:ext cx="100811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Gateway</a:t>
              </a:r>
              <a:endParaRPr lang="en-US" sz="1200" dirty="0"/>
            </a:p>
          </p:txBody>
        </p:sp>
        <p:grpSp>
          <p:nvGrpSpPr>
            <p:cNvPr id="245" name="Group 244"/>
            <p:cNvGrpSpPr/>
            <p:nvPr/>
          </p:nvGrpSpPr>
          <p:grpSpPr>
            <a:xfrm>
              <a:off x="530282" y="4013268"/>
              <a:ext cx="8345752" cy="1944216"/>
              <a:chOff x="4996045" y="4797152"/>
              <a:chExt cx="3709222" cy="864096"/>
            </a:xfrm>
          </p:grpSpPr>
          <p:cxnSp>
            <p:nvCxnSpPr>
              <p:cNvPr id="252" name="Straight Connector 251"/>
              <p:cNvCxnSpPr/>
              <p:nvPr/>
            </p:nvCxnSpPr>
            <p:spPr>
              <a:xfrm>
                <a:off x="7884368" y="4869160"/>
                <a:ext cx="0" cy="7920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7524328" y="4869160"/>
                <a:ext cx="0" cy="35103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7164288" y="4869160"/>
                <a:ext cx="0" cy="7920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6660232" y="5013176"/>
                <a:ext cx="0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6156176" y="4797152"/>
                <a:ext cx="0" cy="8640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H="1">
                <a:off x="5406498" y="5013176"/>
                <a:ext cx="432048" cy="5760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H="1">
                <a:off x="5028051" y="5229200"/>
                <a:ext cx="216024" cy="2520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flipH="1">
                <a:off x="5244076" y="5229200"/>
                <a:ext cx="331477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H="1" flipV="1">
                <a:off x="4996045" y="5013176"/>
                <a:ext cx="238899" cy="21586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>
                <a:off x="8270815" y="5085184"/>
                <a:ext cx="0" cy="1438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8302819" y="5085184"/>
                <a:ext cx="0" cy="1350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>
                <a:off x="8558847" y="4869160"/>
                <a:ext cx="0" cy="35103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H="1">
                <a:off x="8558847" y="5229200"/>
                <a:ext cx="14642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>
                <a:off x="5236255" y="5231777"/>
                <a:ext cx="43289" cy="3982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6" name="TextBox 245"/>
            <p:cNvSpPr txBox="1"/>
            <p:nvPr/>
          </p:nvSpPr>
          <p:spPr>
            <a:xfrm>
              <a:off x="8186550" y="6522985"/>
              <a:ext cx="784087" cy="345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I210W</a:t>
              </a:r>
              <a:endParaRPr lang="en-US" sz="1200" dirty="0"/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7610485" y="6522985"/>
              <a:ext cx="75436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I210E</a:t>
              </a:r>
              <a:endParaRPr lang="en-US" sz="1200" dirty="0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753616" y="6522122"/>
              <a:ext cx="144632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Santa Clara</a:t>
              </a:r>
              <a:endParaRPr lang="en-US" sz="1200" dirty="0"/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121126" y="3881324"/>
              <a:ext cx="13643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Colorado Pl</a:t>
              </a:r>
              <a:endParaRPr lang="en-US" sz="1200" dirty="0"/>
            </a:p>
          </p:txBody>
        </p:sp>
        <p:cxnSp>
          <p:nvCxnSpPr>
            <p:cNvPr id="250" name="Straight Connector 249"/>
            <p:cNvCxnSpPr/>
            <p:nvPr/>
          </p:nvCxnSpPr>
          <p:spPr>
            <a:xfrm rot="21293957" flipH="1" flipV="1">
              <a:off x="493255" y="4267621"/>
              <a:ext cx="520724" cy="59044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/>
            <p:cNvSpPr txBox="1"/>
            <p:nvPr/>
          </p:nvSpPr>
          <p:spPr>
            <a:xfrm rot="2600980">
              <a:off x="381157" y="4357029"/>
              <a:ext cx="918347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65000"/>
                    </a:schemeClr>
                  </a:solidFill>
                </a:rPr>
                <a:t>Colorado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66" name="Down Arrow 265"/>
          <p:cNvSpPr/>
          <p:nvPr/>
        </p:nvSpPr>
        <p:spPr>
          <a:xfrm>
            <a:off x="3058367" y="3629767"/>
            <a:ext cx="696510" cy="377918"/>
          </a:xfrm>
          <a:prstGeom prst="downArrow">
            <a:avLst>
              <a:gd name="adj1" fmla="val 67077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709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67" name="Down Arrow 266"/>
          <p:cNvSpPr/>
          <p:nvPr/>
        </p:nvSpPr>
        <p:spPr>
          <a:xfrm>
            <a:off x="3954200" y="4020995"/>
            <a:ext cx="657199" cy="380842"/>
          </a:xfrm>
          <a:prstGeom prst="downArrow">
            <a:avLst>
              <a:gd name="adj1" fmla="val 67077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173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68" name="Down Arrow 267"/>
          <p:cNvSpPr/>
          <p:nvPr/>
        </p:nvSpPr>
        <p:spPr>
          <a:xfrm>
            <a:off x="4826717" y="3772424"/>
            <a:ext cx="688026" cy="379822"/>
          </a:xfrm>
          <a:prstGeom prst="downArrow">
            <a:avLst>
              <a:gd name="adj1" fmla="val 67077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220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69" name="Down Arrow 268"/>
          <p:cNvSpPr/>
          <p:nvPr/>
        </p:nvSpPr>
        <p:spPr>
          <a:xfrm>
            <a:off x="5559528" y="3758883"/>
            <a:ext cx="575429" cy="379822"/>
          </a:xfrm>
          <a:prstGeom prst="downArrow">
            <a:avLst>
              <a:gd name="adj1" fmla="val 67077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89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70" name="Down Arrow 269"/>
          <p:cNvSpPr/>
          <p:nvPr/>
        </p:nvSpPr>
        <p:spPr>
          <a:xfrm>
            <a:off x="6164602" y="3760000"/>
            <a:ext cx="667244" cy="379822"/>
          </a:xfrm>
          <a:prstGeom prst="downArrow">
            <a:avLst>
              <a:gd name="adj1" fmla="val 67077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150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71" name="Down Arrow 270"/>
          <p:cNvSpPr/>
          <p:nvPr/>
        </p:nvSpPr>
        <p:spPr>
          <a:xfrm>
            <a:off x="2404999" y="3962335"/>
            <a:ext cx="667307" cy="439502"/>
          </a:xfrm>
          <a:prstGeom prst="downArrow">
            <a:avLst>
              <a:gd name="adj1" fmla="val 67077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332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72" name="Down Arrow 271"/>
          <p:cNvSpPr/>
          <p:nvPr/>
        </p:nvSpPr>
        <p:spPr>
          <a:xfrm>
            <a:off x="6899942" y="4139823"/>
            <a:ext cx="658447" cy="378624"/>
          </a:xfrm>
          <a:prstGeom prst="downArrow">
            <a:avLst>
              <a:gd name="adj1" fmla="val 67077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228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73" name="Down Arrow 272"/>
          <p:cNvSpPr/>
          <p:nvPr/>
        </p:nvSpPr>
        <p:spPr>
          <a:xfrm>
            <a:off x="7415754" y="3758883"/>
            <a:ext cx="697114" cy="367224"/>
          </a:xfrm>
          <a:prstGeom prst="downArrow">
            <a:avLst>
              <a:gd name="adj1" fmla="val 67077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518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74" name="Up Arrow 273"/>
          <p:cNvSpPr/>
          <p:nvPr/>
        </p:nvSpPr>
        <p:spPr>
          <a:xfrm>
            <a:off x="3941155" y="5237675"/>
            <a:ext cx="701510" cy="413535"/>
          </a:xfrm>
          <a:prstGeom prst="upArrow">
            <a:avLst>
              <a:gd name="adj1" fmla="val 65303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200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75" name="Up Arrow 274"/>
          <p:cNvSpPr/>
          <p:nvPr/>
        </p:nvSpPr>
        <p:spPr>
          <a:xfrm>
            <a:off x="4831234" y="5619983"/>
            <a:ext cx="732984" cy="413535"/>
          </a:xfrm>
          <a:prstGeom prst="upArrow">
            <a:avLst>
              <a:gd name="adj1" fmla="val 65303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364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76" name="Up Arrow 275"/>
          <p:cNvSpPr/>
          <p:nvPr/>
        </p:nvSpPr>
        <p:spPr>
          <a:xfrm>
            <a:off x="6154413" y="5622700"/>
            <a:ext cx="667705" cy="413535"/>
          </a:xfrm>
          <a:prstGeom prst="upArrow">
            <a:avLst>
              <a:gd name="adj1" fmla="val 65303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166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77" name="Up Arrow 276"/>
          <p:cNvSpPr/>
          <p:nvPr/>
        </p:nvSpPr>
        <p:spPr>
          <a:xfrm>
            <a:off x="3058367" y="5622700"/>
            <a:ext cx="696510" cy="413536"/>
          </a:xfrm>
          <a:prstGeom prst="upArrow">
            <a:avLst>
              <a:gd name="adj1" fmla="val 65303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487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78" name="Up Arrow 277"/>
          <p:cNvSpPr/>
          <p:nvPr/>
        </p:nvSpPr>
        <p:spPr>
          <a:xfrm>
            <a:off x="1761309" y="5506213"/>
            <a:ext cx="522090" cy="413535"/>
          </a:xfrm>
          <a:prstGeom prst="upArrow">
            <a:avLst>
              <a:gd name="adj1" fmla="val 65303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1059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79" name="Up Arrow 278"/>
          <p:cNvSpPr/>
          <p:nvPr/>
        </p:nvSpPr>
        <p:spPr>
          <a:xfrm rot="16200000">
            <a:off x="7662942" y="4870908"/>
            <a:ext cx="522090" cy="591770"/>
          </a:xfrm>
          <a:prstGeom prst="upArrow">
            <a:avLst>
              <a:gd name="adj1" fmla="val 65303"/>
              <a:gd name="adj2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1028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3" y="260648"/>
            <a:ext cx="8972767" cy="86409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Westbound traffic on Huntington and Colorado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0E9AB8-9FC1-469C-ACB3-A32B238C2801}" type="slidenum">
              <a:rPr lang="en-US" smtClean="0"/>
              <a:t>28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1581589"/>
            <a:ext cx="8777040" cy="472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2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3" y="260648"/>
            <a:ext cx="8972767" cy="1008112"/>
          </a:xfrm>
        </p:spPr>
        <p:txBody>
          <a:bodyPr>
            <a:noAutofit/>
          </a:bodyPr>
          <a:lstStyle/>
          <a:p>
            <a:r>
              <a:rPr lang="en-US" sz="3200" b="1" dirty="0"/>
              <a:t>Eastbound traffic </a:t>
            </a:r>
            <a:r>
              <a:rPr lang="en-US" sz="3200" b="1" dirty="0" smtClean="0"/>
              <a:t>on Huntington </a:t>
            </a:r>
            <a:r>
              <a:rPr lang="en-US" sz="3200" b="1" dirty="0"/>
              <a:t>and Colorado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0E9AB8-9FC1-469C-ACB3-A32B238C2801}" type="slidenum">
              <a:rPr lang="en-US" smtClean="0"/>
              <a:t>29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1581912"/>
            <a:ext cx="8777040" cy="472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1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for today: No-incident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Reproduce typical day</a:t>
            </a:r>
          </a:p>
          <a:p>
            <a:pPr lvl="1"/>
            <a:r>
              <a:rPr lang="en-US" dirty="0" smtClean="0"/>
              <a:t>PM peak period</a:t>
            </a:r>
          </a:p>
          <a:p>
            <a:pPr lvl="1"/>
            <a:r>
              <a:rPr lang="en-US" dirty="0" smtClean="0"/>
              <a:t>Off-peak direction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9619" y="3864012"/>
            <a:ext cx="8964488" cy="2661332"/>
            <a:chOff x="189768" y="980728"/>
            <a:chExt cx="8964488" cy="26613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3" t="23562" r="4920" b="5820"/>
            <a:stretch/>
          </p:blipFill>
          <p:spPr bwMode="auto">
            <a:xfrm>
              <a:off x="189768" y="980728"/>
              <a:ext cx="8964488" cy="266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542925" y="1181101"/>
              <a:ext cx="8505825" cy="2419350"/>
            </a:xfrm>
            <a:custGeom>
              <a:avLst/>
              <a:gdLst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5267325 w 7991475"/>
                <a:gd name="connsiteY5" fmla="*/ 1676400 h 2223436"/>
                <a:gd name="connsiteX6" fmla="*/ 6038850 w 7991475"/>
                <a:gd name="connsiteY6" fmla="*/ 2190750 h 2223436"/>
                <a:gd name="connsiteX7" fmla="*/ 7991475 w 7991475"/>
                <a:gd name="connsiteY7" fmla="*/ 2181225 h 2223436"/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4933950 w 7991475"/>
                <a:gd name="connsiteY5" fmla="*/ 1676400 h 2223436"/>
                <a:gd name="connsiteX6" fmla="*/ 6038850 w 7991475"/>
                <a:gd name="connsiteY6" fmla="*/ 2190750 h 2223436"/>
                <a:gd name="connsiteX7" fmla="*/ 7991475 w 7991475"/>
                <a:gd name="connsiteY7" fmla="*/ 2181225 h 2223436"/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4933950 w 7991475"/>
                <a:gd name="connsiteY5" fmla="*/ 1676400 h 2223436"/>
                <a:gd name="connsiteX6" fmla="*/ 5838825 w 7991475"/>
                <a:gd name="connsiteY6" fmla="*/ 2190750 h 2223436"/>
                <a:gd name="connsiteX7" fmla="*/ 7991475 w 7991475"/>
                <a:gd name="connsiteY7" fmla="*/ 2181225 h 2223436"/>
                <a:gd name="connsiteX0" fmla="*/ 0 w 7581900"/>
                <a:gd name="connsiteY0" fmla="*/ 0 h 2236258"/>
                <a:gd name="connsiteX1" fmla="*/ 180975 w 7581900"/>
                <a:gd name="connsiteY1" fmla="*/ 1028700 h 2236258"/>
                <a:gd name="connsiteX2" fmla="*/ 933450 w 7581900"/>
                <a:gd name="connsiteY2" fmla="*/ 1162050 h 2236258"/>
                <a:gd name="connsiteX3" fmla="*/ 2809875 w 7581900"/>
                <a:gd name="connsiteY3" fmla="*/ 1152525 h 2236258"/>
                <a:gd name="connsiteX4" fmla="*/ 3514725 w 7581900"/>
                <a:gd name="connsiteY4" fmla="*/ 1657350 h 2236258"/>
                <a:gd name="connsiteX5" fmla="*/ 4933950 w 7581900"/>
                <a:gd name="connsiteY5" fmla="*/ 1676400 h 2236258"/>
                <a:gd name="connsiteX6" fmla="*/ 5838825 w 7581900"/>
                <a:gd name="connsiteY6" fmla="*/ 2190750 h 2236258"/>
                <a:gd name="connsiteX7" fmla="*/ 7581900 w 7581900"/>
                <a:gd name="connsiteY7" fmla="*/ 2219325 h 2236258"/>
                <a:gd name="connsiteX0" fmla="*/ 0 w 7581900"/>
                <a:gd name="connsiteY0" fmla="*/ 0 h 2242962"/>
                <a:gd name="connsiteX1" fmla="*/ 180975 w 7581900"/>
                <a:gd name="connsiteY1" fmla="*/ 1028700 h 2242962"/>
                <a:gd name="connsiteX2" fmla="*/ 933450 w 7581900"/>
                <a:gd name="connsiteY2" fmla="*/ 1162050 h 2242962"/>
                <a:gd name="connsiteX3" fmla="*/ 2809875 w 7581900"/>
                <a:gd name="connsiteY3" fmla="*/ 1152525 h 2242962"/>
                <a:gd name="connsiteX4" fmla="*/ 3514725 w 7581900"/>
                <a:gd name="connsiteY4" fmla="*/ 1657350 h 2242962"/>
                <a:gd name="connsiteX5" fmla="*/ 4933950 w 7581900"/>
                <a:gd name="connsiteY5" fmla="*/ 1676400 h 2242962"/>
                <a:gd name="connsiteX6" fmla="*/ 5838825 w 7581900"/>
                <a:gd name="connsiteY6" fmla="*/ 2190750 h 2242962"/>
                <a:gd name="connsiteX7" fmla="*/ 7210425 w 7581900"/>
                <a:gd name="connsiteY7" fmla="*/ 2228850 h 2242962"/>
                <a:gd name="connsiteX8" fmla="*/ 7581900 w 7581900"/>
                <a:gd name="connsiteY8" fmla="*/ 2219325 h 2242962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210425 w 8086725"/>
                <a:gd name="connsiteY7" fmla="*/ 2228850 h 2409825"/>
                <a:gd name="connsiteX8" fmla="*/ 8086725 w 8086725"/>
                <a:gd name="connsiteY8" fmla="*/ 2409825 h 2409825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419975 w 8086725"/>
                <a:gd name="connsiteY7" fmla="*/ 2209800 h 2409825"/>
                <a:gd name="connsiteX8" fmla="*/ 8086725 w 8086725"/>
                <a:gd name="connsiteY8" fmla="*/ 2409825 h 2409825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419975 w 8086725"/>
                <a:gd name="connsiteY7" fmla="*/ 2209800 h 2409825"/>
                <a:gd name="connsiteX8" fmla="*/ 7915275 w 8086725"/>
                <a:gd name="connsiteY8" fmla="*/ 2362200 h 2409825"/>
                <a:gd name="connsiteX9" fmla="*/ 8086725 w 8086725"/>
                <a:gd name="connsiteY9" fmla="*/ 2409825 h 240982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514725 w 8382000"/>
                <a:gd name="connsiteY4" fmla="*/ 1657350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15275 w 8382000"/>
                <a:gd name="connsiteY8" fmla="*/ 2362200 h 2428875"/>
                <a:gd name="connsiteX9" fmla="*/ 8382000 w 8382000"/>
                <a:gd name="connsiteY9" fmla="*/ 2428875 h 2428875"/>
                <a:gd name="connsiteX0" fmla="*/ 0 w 8382000"/>
                <a:gd name="connsiteY0" fmla="*/ 0 h 2438400"/>
                <a:gd name="connsiteX1" fmla="*/ 180975 w 8382000"/>
                <a:gd name="connsiteY1" fmla="*/ 1028700 h 2438400"/>
                <a:gd name="connsiteX2" fmla="*/ 933450 w 8382000"/>
                <a:gd name="connsiteY2" fmla="*/ 1162050 h 2438400"/>
                <a:gd name="connsiteX3" fmla="*/ 2809875 w 8382000"/>
                <a:gd name="connsiteY3" fmla="*/ 1152525 h 2438400"/>
                <a:gd name="connsiteX4" fmla="*/ 3514725 w 8382000"/>
                <a:gd name="connsiteY4" fmla="*/ 1657350 h 2438400"/>
                <a:gd name="connsiteX5" fmla="*/ 4933950 w 8382000"/>
                <a:gd name="connsiteY5" fmla="*/ 1676400 h 2438400"/>
                <a:gd name="connsiteX6" fmla="*/ 5838825 w 8382000"/>
                <a:gd name="connsiteY6" fmla="*/ 2190750 h 2438400"/>
                <a:gd name="connsiteX7" fmla="*/ 7419975 w 8382000"/>
                <a:gd name="connsiteY7" fmla="*/ 2209800 h 2438400"/>
                <a:gd name="connsiteX8" fmla="*/ 7972425 w 8382000"/>
                <a:gd name="connsiteY8" fmla="*/ 2438400 h 2438400"/>
                <a:gd name="connsiteX9" fmla="*/ 8382000 w 8382000"/>
                <a:gd name="connsiteY9" fmla="*/ 2428875 h 2438400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514725 w 8382000"/>
                <a:gd name="connsiteY4" fmla="*/ 1657350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781299 w 8382000"/>
                <a:gd name="connsiteY3" fmla="*/ 1476375 h 2428875"/>
                <a:gd name="connsiteX4" fmla="*/ 2809875 w 8382000"/>
                <a:gd name="connsiteY4" fmla="*/ 1152525 h 2428875"/>
                <a:gd name="connsiteX5" fmla="*/ 3152775 w 8382000"/>
                <a:gd name="connsiteY5" fmla="*/ 1685925 h 2428875"/>
                <a:gd name="connsiteX6" fmla="*/ 4933950 w 8382000"/>
                <a:gd name="connsiteY6" fmla="*/ 1676400 h 2428875"/>
                <a:gd name="connsiteX7" fmla="*/ 5838825 w 8382000"/>
                <a:gd name="connsiteY7" fmla="*/ 2190750 h 2428875"/>
                <a:gd name="connsiteX8" fmla="*/ 7419975 w 8382000"/>
                <a:gd name="connsiteY8" fmla="*/ 2209800 h 2428875"/>
                <a:gd name="connsiteX9" fmla="*/ 7972425 w 8382000"/>
                <a:gd name="connsiteY9" fmla="*/ 2400300 h 2428875"/>
                <a:gd name="connsiteX10" fmla="*/ 8382000 w 8382000"/>
                <a:gd name="connsiteY10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742950 w 8382000"/>
                <a:gd name="connsiteY2" fmla="*/ 1495425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561975 w 8382000"/>
                <a:gd name="connsiteY1" fmla="*/ 666750 h 2428875"/>
                <a:gd name="connsiteX2" fmla="*/ 742950 w 8382000"/>
                <a:gd name="connsiteY2" fmla="*/ 1495425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905124 w 8505825"/>
                <a:gd name="connsiteY3" fmla="*/ 1466850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905124 w 8505825"/>
                <a:gd name="connsiteY3" fmla="*/ 1466850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819399 w 8505825"/>
                <a:gd name="connsiteY3" fmla="*/ 1457325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819399 w 8505825"/>
                <a:gd name="connsiteY3" fmla="*/ 1457325 h 2419350"/>
                <a:gd name="connsiteX4" fmla="*/ 3390900 w 8505825"/>
                <a:gd name="connsiteY4" fmla="*/ 1666875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57250 w 8505825"/>
                <a:gd name="connsiteY2" fmla="*/ 1514475 h 2419350"/>
                <a:gd name="connsiteX3" fmla="*/ 2819399 w 8505825"/>
                <a:gd name="connsiteY3" fmla="*/ 1457325 h 2419350"/>
                <a:gd name="connsiteX4" fmla="*/ 3390900 w 8505825"/>
                <a:gd name="connsiteY4" fmla="*/ 1666875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05825" h="2419350">
                  <a:moveTo>
                    <a:pt x="0" y="0"/>
                  </a:moveTo>
                  <a:cubicBezTo>
                    <a:pt x="327025" y="341312"/>
                    <a:pt x="542925" y="404813"/>
                    <a:pt x="685800" y="657225"/>
                  </a:cubicBezTo>
                  <a:cubicBezTo>
                    <a:pt x="828675" y="909637"/>
                    <a:pt x="501650" y="1381125"/>
                    <a:pt x="857250" y="1514475"/>
                  </a:cubicBezTo>
                  <a:cubicBezTo>
                    <a:pt x="1212850" y="1647825"/>
                    <a:pt x="2449511" y="1370012"/>
                    <a:pt x="2819399" y="1457325"/>
                  </a:cubicBezTo>
                  <a:cubicBezTo>
                    <a:pt x="3189287" y="1544638"/>
                    <a:pt x="3017837" y="1631950"/>
                    <a:pt x="3390900" y="1666875"/>
                  </a:cubicBezTo>
                  <a:cubicBezTo>
                    <a:pt x="3763963" y="1701800"/>
                    <a:pt x="4629150" y="1581150"/>
                    <a:pt x="5057775" y="1666875"/>
                  </a:cubicBezTo>
                  <a:cubicBezTo>
                    <a:pt x="5486400" y="1752600"/>
                    <a:pt x="5548313" y="2092325"/>
                    <a:pt x="5962650" y="2181225"/>
                  </a:cubicBezTo>
                  <a:cubicBezTo>
                    <a:pt x="6376987" y="2270125"/>
                    <a:pt x="7197725" y="2171700"/>
                    <a:pt x="7543800" y="2200275"/>
                  </a:cubicBezTo>
                  <a:lnTo>
                    <a:pt x="8096250" y="2390775"/>
                  </a:lnTo>
                  <a:lnTo>
                    <a:pt x="8505825" y="2419350"/>
                  </a:lnTo>
                </a:path>
              </a:pathLst>
            </a:custGeom>
            <a:noFill/>
            <a:ln w="76200"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624386" y="2788664"/>
              <a:ext cx="1457325" cy="388708"/>
            </a:xfrm>
            <a:custGeom>
              <a:avLst/>
              <a:gdLst>
                <a:gd name="connsiteX0" fmla="*/ 1409700 w 1409700"/>
                <a:gd name="connsiteY0" fmla="*/ 352425 h 383779"/>
                <a:gd name="connsiteX1" fmla="*/ 876300 w 1409700"/>
                <a:gd name="connsiteY1" fmla="*/ 361950 h 383779"/>
                <a:gd name="connsiteX2" fmla="*/ 666750 w 1409700"/>
                <a:gd name="connsiteY2" fmla="*/ 104775 h 383779"/>
                <a:gd name="connsiteX3" fmla="*/ 247650 w 1409700"/>
                <a:gd name="connsiteY3" fmla="*/ 85725 h 383779"/>
                <a:gd name="connsiteX4" fmla="*/ 190500 w 1409700"/>
                <a:gd name="connsiteY4" fmla="*/ 9525 h 383779"/>
                <a:gd name="connsiteX5" fmla="*/ 0 w 1409700"/>
                <a:gd name="connsiteY5" fmla="*/ 0 h 383779"/>
                <a:gd name="connsiteX0" fmla="*/ 1409700 w 1409700"/>
                <a:gd name="connsiteY0" fmla="*/ 352425 h 381644"/>
                <a:gd name="connsiteX1" fmla="*/ 876300 w 1409700"/>
                <a:gd name="connsiteY1" fmla="*/ 361950 h 381644"/>
                <a:gd name="connsiteX2" fmla="*/ 738188 w 1409700"/>
                <a:gd name="connsiteY2" fmla="*/ 362322 h 381644"/>
                <a:gd name="connsiteX3" fmla="*/ 666750 w 1409700"/>
                <a:gd name="connsiteY3" fmla="*/ 104775 h 381644"/>
                <a:gd name="connsiteX4" fmla="*/ 247650 w 1409700"/>
                <a:gd name="connsiteY4" fmla="*/ 85725 h 381644"/>
                <a:gd name="connsiteX5" fmla="*/ 190500 w 1409700"/>
                <a:gd name="connsiteY5" fmla="*/ 9525 h 381644"/>
                <a:gd name="connsiteX6" fmla="*/ 0 w 1409700"/>
                <a:gd name="connsiteY6" fmla="*/ 0 h 381644"/>
                <a:gd name="connsiteX0" fmla="*/ 1409700 w 1409700"/>
                <a:gd name="connsiteY0" fmla="*/ 352425 h 383779"/>
                <a:gd name="connsiteX1" fmla="*/ 876300 w 1409700"/>
                <a:gd name="connsiteY1" fmla="*/ 361950 h 383779"/>
                <a:gd name="connsiteX2" fmla="*/ 666750 w 1409700"/>
                <a:gd name="connsiteY2" fmla="*/ 104775 h 383779"/>
                <a:gd name="connsiteX3" fmla="*/ 247650 w 1409700"/>
                <a:gd name="connsiteY3" fmla="*/ 85725 h 383779"/>
                <a:gd name="connsiteX4" fmla="*/ 190500 w 1409700"/>
                <a:gd name="connsiteY4" fmla="*/ 9525 h 383779"/>
                <a:gd name="connsiteX5" fmla="*/ 0 w 1409700"/>
                <a:gd name="connsiteY5" fmla="*/ 0 h 383779"/>
                <a:gd name="connsiteX0" fmla="*/ 1409700 w 1409700"/>
                <a:gd name="connsiteY0" fmla="*/ 352425 h 397838"/>
                <a:gd name="connsiteX1" fmla="*/ 771525 w 1409700"/>
                <a:gd name="connsiteY1" fmla="*/ 381000 h 397838"/>
                <a:gd name="connsiteX2" fmla="*/ 666750 w 1409700"/>
                <a:gd name="connsiteY2" fmla="*/ 104775 h 397838"/>
                <a:gd name="connsiteX3" fmla="*/ 247650 w 1409700"/>
                <a:gd name="connsiteY3" fmla="*/ 85725 h 397838"/>
                <a:gd name="connsiteX4" fmla="*/ 190500 w 1409700"/>
                <a:gd name="connsiteY4" fmla="*/ 9525 h 397838"/>
                <a:gd name="connsiteX5" fmla="*/ 0 w 1409700"/>
                <a:gd name="connsiteY5" fmla="*/ 0 h 397838"/>
                <a:gd name="connsiteX0" fmla="*/ 1409700 w 1409700"/>
                <a:gd name="connsiteY0" fmla="*/ 352425 h 396443"/>
                <a:gd name="connsiteX1" fmla="*/ 771525 w 1409700"/>
                <a:gd name="connsiteY1" fmla="*/ 381000 h 396443"/>
                <a:gd name="connsiteX2" fmla="*/ 542925 w 1409700"/>
                <a:gd name="connsiteY2" fmla="*/ 123825 h 396443"/>
                <a:gd name="connsiteX3" fmla="*/ 247650 w 1409700"/>
                <a:gd name="connsiteY3" fmla="*/ 85725 h 396443"/>
                <a:gd name="connsiteX4" fmla="*/ 190500 w 1409700"/>
                <a:gd name="connsiteY4" fmla="*/ 9525 h 396443"/>
                <a:gd name="connsiteX5" fmla="*/ 0 w 1409700"/>
                <a:gd name="connsiteY5" fmla="*/ 0 h 396443"/>
                <a:gd name="connsiteX0" fmla="*/ 1457325 w 1457325"/>
                <a:gd name="connsiteY0" fmla="*/ 344690 h 388708"/>
                <a:gd name="connsiteX1" fmla="*/ 819150 w 1457325"/>
                <a:gd name="connsiteY1" fmla="*/ 373265 h 388708"/>
                <a:gd name="connsiteX2" fmla="*/ 590550 w 1457325"/>
                <a:gd name="connsiteY2" fmla="*/ 116090 h 388708"/>
                <a:gd name="connsiteX3" fmla="*/ 295275 w 1457325"/>
                <a:gd name="connsiteY3" fmla="*/ 77990 h 388708"/>
                <a:gd name="connsiteX4" fmla="*/ 238125 w 1457325"/>
                <a:gd name="connsiteY4" fmla="*/ 1790 h 388708"/>
                <a:gd name="connsiteX5" fmla="*/ 0 w 1457325"/>
                <a:gd name="connsiteY5" fmla="*/ 20840 h 38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5" h="388708">
                  <a:moveTo>
                    <a:pt x="1457325" y="344690"/>
                  </a:moveTo>
                  <a:cubicBezTo>
                    <a:pt x="1252537" y="370090"/>
                    <a:pt x="963612" y="411365"/>
                    <a:pt x="819150" y="373265"/>
                  </a:cubicBezTo>
                  <a:cubicBezTo>
                    <a:pt x="674688" y="335165"/>
                    <a:pt x="677863" y="165303"/>
                    <a:pt x="590550" y="116090"/>
                  </a:cubicBezTo>
                  <a:cubicBezTo>
                    <a:pt x="503237" y="66877"/>
                    <a:pt x="354012" y="97040"/>
                    <a:pt x="295275" y="77990"/>
                  </a:cubicBezTo>
                  <a:cubicBezTo>
                    <a:pt x="236538" y="58940"/>
                    <a:pt x="287338" y="11315"/>
                    <a:pt x="238125" y="1790"/>
                  </a:cubicBezTo>
                  <a:cubicBezTo>
                    <a:pt x="188912" y="-7735"/>
                    <a:pt x="33337" y="24015"/>
                    <a:pt x="0" y="20840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2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1739" y="1251707"/>
            <a:ext cx="8592261" cy="273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Estimated Travel Time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B5C82F-DBA3-46B6-B154-15ABE8EAFBA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70" b="29975"/>
          <a:stretch/>
        </p:blipFill>
        <p:spPr bwMode="auto">
          <a:xfrm>
            <a:off x="901119" y="4795736"/>
            <a:ext cx="7320360" cy="126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4728520" y="5360907"/>
            <a:ext cx="2294850" cy="167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721796" y="5525309"/>
            <a:ext cx="2965783" cy="1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545" y="1758087"/>
            <a:ext cx="4876134" cy="262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33" y="1758087"/>
            <a:ext cx="4876134" cy="262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Estimated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C00000"/>
                </a:solidFill>
              </a:rPr>
              <a:t>Measured</a:t>
            </a:r>
            <a:r>
              <a:rPr lang="en-US" dirty="0" smtClean="0"/>
              <a:t> Flows, 16:00-17:00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F466B-2B9B-4B3A-8EF4-BC8AF532B16E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944717"/>
              </p:ext>
            </p:extLst>
          </p:nvPr>
        </p:nvGraphicFramePr>
        <p:xfrm>
          <a:off x="228600" y="3733800"/>
          <a:ext cx="87551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793"/>
                <a:gridCol w="1620001"/>
                <a:gridCol w="154636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Individual link flows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Passed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Targets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Flow within 100 </a:t>
                      </a:r>
                      <a:r>
                        <a:rPr lang="en-US" sz="1600" dirty="0" err="1" smtClean="0"/>
                        <a:t>vph</a:t>
                      </a:r>
                      <a:r>
                        <a:rPr lang="en-US" sz="1600" dirty="0" smtClean="0"/>
                        <a:t> for link flows &lt; 700 </a:t>
                      </a:r>
                      <a:r>
                        <a:rPr lang="en-US" sz="1600" dirty="0" err="1" smtClean="0"/>
                        <a:t>vph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4/5 = 80%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&gt; 85%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Flow within 15% for 700 </a:t>
                      </a:r>
                      <a:r>
                        <a:rPr lang="en-US" sz="1600" dirty="0" err="1" smtClean="0"/>
                        <a:t>vph</a:t>
                      </a:r>
                      <a:r>
                        <a:rPr lang="en-US" sz="1600" dirty="0" smtClean="0"/>
                        <a:t> &lt; link flows &lt; 2700 </a:t>
                      </a:r>
                      <a:r>
                        <a:rPr lang="en-US" sz="1600" dirty="0" err="1" smtClean="0"/>
                        <a:t>vph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6/9 = 67%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85%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Flow within 400 </a:t>
                      </a:r>
                      <a:r>
                        <a:rPr lang="en-US" sz="1600" dirty="0" err="1" smtClean="0"/>
                        <a:t>vph</a:t>
                      </a:r>
                      <a:r>
                        <a:rPr lang="en-US" sz="1600" dirty="0" smtClean="0"/>
                        <a:t> for link flows &gt; 2700 </a:t>
                      </a:r>
                      <a:r>
                        <a:rPr lang="en-US" sz="1600" dirty="0" err="1" smtClean="0"/>
                        <a:t>vph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0/0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85%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GEH statistics &lt; 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10/14 = 71%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85%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88870"/>
              </p:ext>
            </p:extLst>
          </p:nvPr>
        </p:nvGraphicFramePr>
        <p:xfrm>
          <a:off x="228600" y="5638800"/>
          <a:ext cx="8763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  <a:gridCol w="16764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 of all link flows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Results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Relative Error </a:t>
                      </a:r>
                      <a:r>
                        <a:rPr lang="en-US" sz="1600" baseline="0" dirty="0" smtClean="0"/>
                        <a:t>in Total </a:t>
                      </a:r>
                      <a:r>
                        <a:rPr lang="en-US" sz="1600" dirty="0" smtClean="0"/>
                        <a:t>Flow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5%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578" y="936741"/>
            <a:ext cx="10601313" cy="28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7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Estimated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C00000"/>
                </a:solidFill>
              </a:rPr>
              <a:t>Measured</a:t>
            </a:r>
            <a:r>
              <a:rPr lang="en-US" dirty="0" smtClean="0"/>
              <a:t> Flows, 17:00-18:00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F466B-2B9B-4B3A-8EF4-BC8AF532B16E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96470"/>
              </p:ext>
            </p:extLst>
          </p:nvPr>
        </p:nvGraphicFramePr>
        <p:xfrm>
          <a:off x="228600" y="3733800"/>
          <a:ext cx="87551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793"/>
                <a:gridCol w="1620001"/>
                <a:gridCol w="154636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Individual link flows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Passed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Targets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Flow within 100 </a:t>
                      </a:r>
                      <a:r>
                        <a:rPr lang="en-US" sz="1600" dirty="0" err="1" smtClean="0"/>
                        <a:t>vph</a:t>
                      </a:r>
                      <a:r>
                        <a:rPr lang="en-US" sz="1600" dirty="0" smtClean="0"/>
                        <a:t> for link flows &lt; 700 </a:t>
                      </a:r>
                      <a:r>
                        <a:rPr lang="en-US" sz="1600" dirty="0" err="1" smtClean="0"/>
                        <a:t>vph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4/5 = 80%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&gt; 85%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Flow within 15% for 700 </a:t>
                      </a:r>
                      <a:r>
                        <a:rPr lang="en-US" sz="1600" dirty="0" err="1" smtClean="0"/>
                        <a:t>vph</a:t>
                      </a:r>
                      <a:r>
                        <a:rPr lang="en-US" sz="1600" dirty="0" smtClean="0"/>
                        <a:t> &lt; link flows &lt; 2700 </a:t>
                      </a:r>
                      <a:r>
                        <a:rPr lang="en-US" sz="1600" dirty="0" err="1" smtClean="0"/>
                        <a:t>vph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6/9 = 67%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85%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Flow within 400 </a:t>
                      </a:r>
                      <a:r>
                        <a:rPr lang="en-US" sz="1600" dirty="0" err="1" smtClean="0"/>
                        <a:t>vph</a:t>
                      </a:r>
                      <a:r>
                        <a:rPr lang="en-US" sz="1600" dirty="0" smtClean="0"/>
                        <a:t> for link flows &gt; 2700 </a:t>
                      </a:r>
                      <a:r>
                        <a:rPr lang="en-US" sz="1600" dirty="0" err="1" smtClean="0"/>
                        <a:t>vph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0/0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85%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GEH statistics &lt; 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10/14 = 71%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85%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581350"/>
              </p:ext>
            </p:extLst>
          </p:nvPr>
        </p:nvGraphicFramePr>
        <p:xfrm>
          <a:off x="228600" y="5638800"/>
          <a:ext cx="8763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  <a:gridCol w="16764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 of all link flows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Results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Relative Error </a:t>
                      </a:r>
                      <a:r>
                        <a:rPr lang="en-US" sz="1600" baseline="0" dirty="0" smtClean="0"/>
                        <a:t>in Total </a:t>
                      </a:r>
                      <a:r>
                        <a:rPr lang="en-US" sz="1600" dirty="0" smtClean="0"/>
                        <a:t>Flow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5%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224" y="932688"/>
            <a:ext cx="10655541" cy="283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5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Estimated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C00000"/>
                </a:solidFill>
              </a:rPr>
              <a:t>Measured</a:t>
            </a:r>
            <a:r>
              <a:rPr lang="en-US" dirty="0" smtClean="0"/>
              <a:t> Flows, 18:00-19:00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F466B-2B9B-4B3A-8EF4-BC8AF532B16E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802142"/>
              </p:ext>
            </p:extLst>
          </p:nvPr>
        </p:nvGraphicFramePr>
        <p:xfrm>
          <a:off x="228600" y="3733800"/>
          <a:ext cx="87551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793"/>
                <a:gridCol w="1660539"/>
                <a:gridCol w="15058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Individual link flows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Passed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Targets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Flow within 100 </a:t>
                      </a:r>
                      <a:r>
                        <a:rPr lang="en-US" sz="1600" dirty="0" err="1" smtClean="0"/>
                        <a:t>vph</a:t>
                      </a:r>
                      <a:r>
                        <a:rPr lang="en-US" sz="1600" dirty="0" smtClean="0"/>
                        <a:t> for link flows &lt; 700 </a:t>
                      </a:r>
                      <a:r>
                        <a:rPr lang="en-US" sz="1600" dirty="0" err="1" smtClean="0"/>
                        <a:t>vph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10/10 = 100%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&gt; 85%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Flow within 15% for 700 </a:t>
                      </a:r>
                      <a:r>
                        <a:rPr lang="en-US" sz="1600" dirty="0" err="1" smtClean="0"/>
                        <a:t>vph</a:t>
                      </a:r>
                      <a:r>
                        <a:rPr lang="en-US" sz="1600" dirty="0" smtClean="0"/>
                        <a:t> &lt; link flows &lt; 2700 </a:t>
                      </a:r>
                      <a:r>
                        <a:rPr lang="en-US" sz="1600" dirty="0" err="1" smtClean="0"/>
                        <a:t>vph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3/4 = 75%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85%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Flow within 400 </a:t>
                      </a:r>
                      <a:r>
                        <a:rPr lang="en-US" sz="1600" dirty="0" err="1" smtClean="0"/>
                        <a:t>vph</a:t>
                      </a:r>
                      <a:r>
                        <a:rPr lang="en-US" sz="1600" dirty="0" smtClean="0"/>
                        <a:t> for link flows &gt; 2700 </a:t>
                      </a:r>
                      <a:r>
                        <a:rPr lang="en-US" sz="1600" dirty="0" err="1" smtClean="0"/>
                        <a:t>vph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0/0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85%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GEH statistics &lt; 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13/14 = 93%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85%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016777"/>
              </p:ext>
            </p:extLst>
          </p:nvPr>
        </p:nvGraphicFramePr>
        <p:xfrm>
          <a:off x="228600" y="5638800"/>
          <a:ext cx="8763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  <a:gridCol w="16764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 of all link flows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Results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Relative Error </a:t>
                      </a:r>
                      <a:r>
                        <a:rPr lang="en-US" sz="1600" baseline="0" dirty="0" smtClean="0"/>
                        <a:t>in Total </a:t>
                      </a:r>
                      <a:r>
                        <a:rPr lang="en-US" sz="1600" dirty="0" smtClean="0"/>
                        <a:t>Flow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5%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224" y="932688"/>
            <a:ext cx="10655541" cy="283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6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Estimated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C00000"/>
                </a:solidFill>
              </a:rPr>
              <a:t>Measured</a:t>
            </a:r>
            <a:r>
              <a:rPr lang="en-US" dirty="0" smtClean="0"/>
              <a:t> Flows, 19:00-20:00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F466B-2B9B-4B3A-8EF4-BC8AF532B16E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037629"/>
              </p:ext>
            </p:extLst>
          </p:nvPr>
        </p:nvGraphicFramePr>
        <p:xfrm>
          <a:off x="228600" y="3733800"/>
          <a:ext cx="87551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793"/>
                <a:gridCol w="1620001"/>
                <a:gridCol w="154636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Individual link flows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Passed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Targets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Flow within 100 </a:t>
                      </a:r>
                      <a:r>
                        <a:rPr lang="en-US" sz="1600" dirty="0" err="1" smtClean="0"/>
                        <a:t>vph</a:t>
                      </a:r>
                      <a:r>
                        <a:rPr lang="en-US" sz="1600" dirty="0" smtClean="0"/>
                        <a:t> for link flows &lt; 700 </a:t>
                      </a:r>
                      <a:r>
                        <a:rPr lang="en-US" sz="1600" dirty="0" err="1" smtClean="0"/>
                        <a:t>vph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8/12 = 67%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&gt; 85%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Flow within 15% for 700 </a:t>
                      </a:r>
                      <a:r>
                        <a:rPr lang="en-US" sz="1600" dirty="0" err="1" smtClean="0"/>
                        <a:t>vph</a:t>
                      </a:r>
                      <a:r>
                        <a:rPr lang="en-US" sz="1600" dirty="0" smtClean="0"/>
                        <a:t> &lt; link flows &lt; 2700 </a:t>
                      </a:r>
                      <a:r>
                        <a:rPr lang="en-US" sz="1600" dirty="0" err="1" smtClean="0"/>
                        <a:t>vph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2/2 = 100%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85%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Flow within 400 </a:t>
                      </a:r>
                      <a:r>
                        <a:rPr lang="en-US" sz="1600" dirty="0" err="1" smtClean="0"/>
                        <a:t>vph</a:t>
                      </a:r>
                      <a:r>
                        <a:rPr lang="en-US" sz="1600" dirty="0" smtClean="0"/>
                        <a:t> for link flows &gt; 2700 </a:t>
                      </a:r>
                      <a:r>
                        <a:rPr lang="en-US" sz="1600" dirty="0" err="1" smtClean="0"/>
                        <a:t>vph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0/0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85%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GEH statistics &lt; 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10/14 = 71%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 85%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529790"/>
              </p:ext>
            </p:extLst>
          </p:nvPr>
        </p:nvGraphicFramePr>
        <p:xfrm>
          <a:off x="228600" y="5638800"/>
          <a:ext cx="8763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  <a:gridCol w="16764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 of all link flows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Results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Relative Error </a:t>
                      </a:r>
                      <a:r>
                        <a:rPr lang="en-US" sz="1600" baseline="0" dirty="0" smtClean="0"/>
                        <a:t>in Total </a:t>
                      </a:r>
                      <a:r>
                        <a:rPr lang="en-US" sz="1600" dirty="0" smtClean="0"/>
                        <a:t>Flow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22.4%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5%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224" y="932688"/>
            <a:ext cx="10655541" cy="283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0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Estimated </a:t>
            </a:r>
            <a:r>
              <a:rPr lang="en-US" b="1" dirty="0"/>
              <a:t>vs </a:t>
            </a:r>
            <a:r>
              <a:rPr lang="en-US" b="1" dirty="0">
                <a:solidFill>
                  <a:srgbClr val="0070C0"/>
                </a:solidFill>
              </a:rPr>
              <a:t>measured </a:t>
            </a:r>
            <a:r>
              <a:rPr lang="en-US" b="1" dirty="0"/>
              <a:t>travel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F466B-2B9B-4B3A-8EF4-BC8AF532B16E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40" y="8652"/>
            <a:ext cx="8314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[ Validation of CTM Forward Simulation of Arterial </a:t>
            </a:r>
            <a:r>
              <a:rPr lang="en-US" i="1" dirty="0" err="1" smtClean="0"/>
              <a:t>Loop+Racetrack</a:t>
            </a:r>
            <a:r>
              <a:rPr lang="en-US" i="1" dirty="0" smtClean="0"/>
              <a:t> No-Incident Model ]</a:t>
            </a:r>
            <a:endParaRPr lang="en-US" i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12350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29975"/>
              </p:ext>
            </p:extLst>
          </p:nvPr>
        </p:nvGraphicFramePr>
        <p:xfrm>
          <a:off x="4038600" y="2133600"/>
          <a:ext cx="495299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949"/>
                <a:gridCol w="1021404"/>
                <a:gridCol w="10246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Journey time within network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Passed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Targets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Within 15% or 1 minute, whichever criteria is 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1/1 = 100%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&gt; 85%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75134"/>
              </p:ext>
            </p:extLst>
          </p:nvPr>
        </p:nvGraphicFramePr>
        <p:xfrm>
          <a:off x="4038600" y="4191000"/>
          <a:ext cx="495299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677"/>
                <a:gridCol w="1031132"/>
                <a:gridCol w="10051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Journey time within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Passed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Targets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Within 15% or 1 minute, whichever criteria is 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1/1 = 100%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85%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111363" y="1676400"/>
            <a:ext cx="168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16:00-17:00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4800" y="3733800"/>
            <a:ext cx="168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17:00-18:00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29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Supplemental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r="7935"/>
          <a:stretch/>
        </p:blipFill>
        <p:spPr bwMode="auto">
          <a:xfrm>
            <a:off x="7840" y="990600"/>
            <a:ext cx="9136160" cy="309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98"/>
          <a:stretch/>
        </p:blipFill>
        <p:spPr bwMode="auto">
          <a:xfrm>
            <a:off x="251520" y="4156540"/>
            <a:ext cx="8424936" cy="267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333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Estimated</a:t>
            </a:r>
            <a:r>
              <a:rPr lang="en-US" dirty="0" smtClean="0"/>
              <a:t> </a:t>
            </a:r>
            <a:r>
              <a:rPr lang="en-US" dirty="0"/>
              <a:t>vs. </a:t>
            </a:r>
            <a:r>
              <a:rPr lang="en-US" dirty="0">
                <a:solidFill>
                  <a:srgbClr val="C00000"/>
                </a:solidFill>
              </a:rPr>
              <a:t>Measured</a:t>
            </a:r>
            <a:r>
              <a:rPr lang="en-US" dirty="0"/>
              <a:t> Flows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1331640" y="3933056"/>
            <a:ext cx="288032" cy="1512168"/>
          </a:xfrm>
          <a:prstGeom prst="line">
            <a:avLst/>
          </a:prstGeom>
          <a:ln w="38100">
            <a:solidFill>
              <a:srgbClr val="00B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907704" y="3933056"/>
            <a:ext cx="216024" cy="1512168"/>
          </a:xfrm>
          <a:prstGeom prst="line">
            <a:avLst/>
          </a:prstGeom>
          <a:ln w="38100"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411760" y="3933056"/>
            <a:ext cx="720080" cy="1584176"/>
          </a:xfrm>
          <a:prstGeom prst="line">
            <a:avLst/>
          </a:prstGeom>
          <a:ln w="38100"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39752" y="3933056"/>
            <a:ext cx="648072" cy="1656184"/>
          </a:xfrm>
          <a:prstGeom prst="line">
            <a:avLst/>
          </a:prstGeom>
          <a:ln w="38100">
            <a:solidFill>
              <a:srgbClr val="00B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87824" y="3933056"/>
            <a:ext cx="549887" cy="1296144"/>
          </a:xfrm>
          <a:prstGeom prst="line">
            <a:avLst/>
          </a:prstGeom>
          <a:ln w="381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113775" y="3933056"/>
            <a:ext cx="674249" cy="1584176"/>
          </a:xfrm>
          <a:prstGeom prst="line">
            <a:avLst/>
          </a:prstGeom>
          <a:ln w="38100"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27984" y="3933056"/>
            <a:ext cx="189847" cy="1944216"/>
          </a:xfrm>
          <a:prstGeom prst="line">
            <a:avLst/>
          </a:prstGeom>
          <a:ln w="381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95936" y="3933056"/>
            <a:ext cx="1197959" cy="1656184"/>
          </a:xfrm>
          <a:prstGeom prst="line">
            <a:avLst/>
          </a:prstGeom>
          <a:ln w="38100">
            <a:solidFill>
              <a:srgbClr val="00B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27984" y="3933056"/>
            <a:ext cx="1269967" cy="1296144"/>
          </a:xfrm>
          <a:prstGeom prst="line">
            <a:avLst/>
          </a:prstGeom>
          <a:ln w="381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084168" y="3933056"/>
            <a:ext cx="189847" cy="1512168"/>
          </a:xfrm>
          <a:prstGeom prst="line">
            <a:avLst/>
          </a:prstGeom>
          <a:ln w="38100"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804248" y="3933056"/>
            <a:ext cx="864096" cy="1512168"/>
          </a:xfrm>
          <a:prstGeom prst="line">
            <a:avLst/>
          </a:prstGeom>
          <a:ln w="38100"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236296" y="3933056"/>
            <a:ext cx="144016" cy="1944216"/>
          </a:xfrm>
          <a:prstGeom prst="line">
            <a:avLst/>
          </a:prstGeom>
          <a:ln w="381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948264" y="3933056"/>
            <a:ext cx="936104" cy="1584176"/>
          </a:xfrm>
          <a:prstGeom prst="line">
            <a:avLst/>
          </a:prstGeom>
          <a:ln w="38100">
            <a:solidFill>
              <a:srgbClr val="00B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236296" y="3933056"/>
            <a:ext cx="1224136" cy="1152128"/>
          </a:xfrm>
          <a:prstGeom prst="line">
            <a:avLst/>
          </a:prstGeom>
          <a:ln w="38100">
            <a:solidFill>
              <a:schemeClr val="tx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644008" y="5445224"/>
            <a:ext cx="2592288" cy="584775"/>
            <a:chOff x="3635896" y="6084585"/>
            <a:chExt cx="2592288" cy="584775"/>
          </a:xfrm>
        </p:grpSpPr>
        <p:sp>
          <p:nvSpPr>
            <p:cNvPr id="23" name="TextBox 22"/>
            <p:cNvSpPr txBox="1"/>
            <p:nvPr/>
          </p:nvSpPr>
          <p:spPr>
            <a:xfrm>
              <a:off x="3929976" y="6084585"/>
              <a:ext cx="2073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Huntington</a:t>
              </a:r>
              <a:endParaRPr lang="en-US" sz="32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635896" y="6381328"/>
              <a:ext cx="2592288" cy="0"/>
              <a:chOff x="3635896" y="6381328"/>
              <a:chExt cx="2592288" cy="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962516" y="6381328"/>
                <a:ext cx="265668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3635896" y="6381328"/>
                <a:ext cx="265668" cy="0"/>
              </a:xfrm>
              <a:prstGeom prst="line">
                <a:avLst/>
              </a:prstGeom>
              <a:ln w="50800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0E9AB8-9FC1-469C-ACB3-A32B238C2801}" type="slidenum">
              <a:rPr lang="en-US" smtClean="0"/>
              <a:t>37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40" y="8652"/>
            <a:ext cx="8314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[ Validation of CTM Forward Simulation of Arterial </a:t>
            </a:r>
            <a:r>
              <a:rPr lang="en-US" i="1" dirty="0" err="1" smtClean="0"/>
              <a:t>Loop+Racetrack</a:t>
            </a:r>
            <a:r>
              <a:rPr lang="en-US" i="1" dirty="0" smtClean="0"/>
              <a:t> No-Incident Model ]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87677" y="1138443"/>
            <a:ext cx="283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0070C0"/>
                </a:solidFill>
              </a:rPr>
              <a:t>calibration dataset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90879" y="1371600"/>
            <a:ext cx="276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rgbClr val="C00000"/>
                </a:solidFill>
              </a:rPr>
              <a:t>validation dataset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8" name="Straight Connector 27"/>
          <p:cNvCxnSpPr>
            <a:stCxn id="4" idx="1"/>
          </p:cNvCxnSpPr>
          <p:nvPr/>
        </p:nvCxnSpPr>
        <p:spPr>
          <a:xfrm flipH="1">
            <a:off x="4343400" y="1323109"/>
            <a:ext cx="744277" cy="62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343400" y="1551709"/>
            <a:ext cx="744278" cy="62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5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Scenario: Incident (not today)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Reproduce incident day</a:t>
            </a:r>
          </a:p>
          <a:p>
            <a:r>
              <a:rPr lang="en-US" dirty="0"/>
              <a:t>A</a:t>
            </a:r>
            <a:r>
              <a:rPr lang="en-US" dirty="0" smtClean="0"/>
              <a:t>dditional flow on arterial;</a:t>
            </a:r>
            <a:br>
              <a:rPr lang="en-US" dirty="0" smtClean="0"/>
            </a:br>
            <a:r>
              <a:rPr lang="en-US" dirty="0" smtClean="0"/>
              <a:t>caused by self-diversion of drivers</a:t>
            </a:r>
          </a:p>
          <a:p>
            <a:r>
              <a:rPr lang="en-US" dirty="0" smtClean="0"/>
              <a:t>Work in progress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9619" y="3864012"/>
            <a:ext cx="8964488" cy="2661332"/>
            <a:chOff x="189768" y="980728"/>
            <a:chExt cx="8964488" cy="26613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3" t="23562" r="4920" b="5820"/>
            <a:stretch/>
          </p:blipFill>
          <p:spPr bwMode="auto">
            <a:xfrm>
              <a:off x="189768" y="980728"/>
              <a:ext cx="8964488" cy="266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542925" y="1181101"/>
              <a:ext cx="8505825" cy="2419350"/>
            </a:xfrm>
            <a:custGeom>
              <a:avLst/>
              <a:gdLst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5267325 w 7991475"/>
                <a:gd name="connsiteY5" fmla="*/ 1676400 h 2223436"/>
                <a:gd name="connsiteX6" fmla="*/ 6038850 w 7991475"/>
                <a:gd name="connsiteY6" fmla="*/ 2190750 h 2223436"/>
                <a:gd name="connsiteX7" fmla="*/ 7991475 w 7991475"/>
                <a:gd name="connsiteY7" fmla="*/ 2181225 h 2223436"/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4933950 w 7991475"/>
                <a:gd name="connsiteY5" fmla="*/ 1676400 h 2223436"/>
                <a:gd name="connsiteX6" fmla="*/ 6038850 w 7991475"/>
                <a:gd name="connsiteY6" fmla="*/ 2190750 h 2223436"/>
                <a:gd name="connsiteX7" fmla="*/ 7991475 w 7991475"/>
                <a:gd name="connsiteY7" fmla="*/ 2181225 h 2223436"/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4933950 w 7991475"/>
                <a:gd name="connsiteY5" fmla="*/ 1676400 h 2223436"/>
                <a:gd name="connsiteX6" fmla="*/ 5838825 w 7991475"/>
                <a:gd name="connsiteY6" fmla="*/ 2190750 h 2223436"/>
                <a:gd name="connsiteX7" fmla="*/ 7991475 w 7991475"/>
                <a:gd name="connsiteY7" fmla="*/ 2181225 h 2223436"/>
                <a:gd name="connsiteX0" fmla="*/ 0 w 7581900"/>
                <a:gd name="connsiteY0" fmla="*/ 0 h 2236258"/>
                <a:gd name="connsiteX1" fmla="*/ 180975 w 7581900"/>
                <a:gd name="connsiteY1" fmla="*/ 1028700 h 2236258"/>
                <a:gd name="connsiteX2" fmla="*/ 933450 w 7581900"/>
                <a:gd name="connsiteY2" fmla="*/ 1162050 h 2236258"/>
                <a:gd name="connsiteX3" fmla="*/ 2809875 w 7581900"/>
                <a:gd name="connsiteY3" fmla="*/ 1152525 h 2236258"/>
                <a:gd name="connsiteX4" fmla="*/ 3514725 w 7581900"/>
                <a:gd name="connsiteY4" fmla="*/ 1657350 h 2236258"/>
                <a:gd name="connsiteX5" fmla="*/ 4933950 w 7581900"/>
                <a:gd name="connsiteY5" fmla="*/ 1676400 h 2236258"/>
                <a:gd name="connsiteX6" fmla="*/ 5838825 w 7581900"/>
                <a:gd name="connsiteY6" fmla="*/ 2190750 h 2236258"/>
                <a:gd name="connsiteX7" fmla="*/ 7581900 w 7581900"/>
                <a:gd name="connsiteY7" fmla="*/ 2219325 h 2236258"/>
                <a:gd name="connsiteX0" fmla="*/ 0 w 7581900"/>
                <a:gd name="connsiteY0" fmla="*/ 0 h 2242962"/>
                <a:gd name="connsiteX1" fmla="*/ 180975 w 7581900"/>
                <a:gd name="connsiteY1" fmla="*/ 1028700 h 2242962"/>
                <a:gd name="connsiteX2" fmla="*/ 933450 w 7581900"/>
                <a:gd name="connsiteY2" fmla="*/ 1162050 h 2242962"/>
                <a:gd name="connsiteX3" fmla="*/ 2809875 w 7581900"/>
                <a:gd name="connsiteY3" fmla="*/ 1152525 h 2242962"/>
                <a:gd name="connsiteX4" fmla="*/ 3514725 w 7581900"/>
                <a:gd name="connsiteY4" fmla="*/ 1657350 h 2242962"/>
                <a:gd name="connsiteX5" fmla="*/ 4933950 w 7581900"/>
                <a:gd name="connsiteY5" fmla="*/ 1676400 h 2242962"/>
                <a:gd name="connsiteX6" fmla="*/ 5838825 w 7581900"/>
                <a:gd name="connsiteY6" fmla="*/ 2190750 h 2242962"/>
                <a:gd name="connsiteX7" fmla="*/ 7210425 w 7581900"/>
                <a:gd name="connsiteY7" fmla="*/ 2228850 h 2242962"/>
                <a:gd name="connsiteX8" fmla="*/ 7581900 w 7581900"/>
                <a:gd name="connsiteY8" fmla="*/ 2219325 h 2242962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210425 w 8086725"/>
                <a:gd name="connsiteY7" fmla="*/ 2228850 h 2409825"/>
                <a:gd name="connsiteX8" fmla="*/ 8086725 w 8086725"/>
                <a:gd name="connsiteY8" fmla="*/ 2409825 h 2409825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419975 w 8086725"/>
                <a:gd name="connsiteY7" fmla="*/ 2209800 h 2409825"/>
                <a:gd name="connsiteX8" fmla="*/ 8086725 w 8086725"/>
                <a:gd name="connsiteY8" fmla="*/ 2409825 h 2409825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419975 w 8086725"/>
                <a:gd name="connsiteY7" fmla="*/ 2209800 h 2409825"/>
                <a:gd name="connsiteX8" fmla="*/ 7915275 w 8086725"/>
                <a:gd name="connsiteY8" fmla="*/ 2362200 h 2409825"/>
                <a:gd name="connsiteX9" fmla="*/ 8086725 w 8086725"/>
                <a:gd name="connsiteY9" fmla="*/ 2409825 h 240982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514725 w 8382000"/>
                <a:gd name="connsiteY4" fmla="*/ 1657350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15275 w 8382000"/>
                <a:gd name="connsiteY8" fmla="*/ 2362200 h 2428875"/>
                <a:gd name="connsiteX9" fmla="*/ 8382000 w 8382000"/>
                <a:gd name="connsiteY9" fmla="*/ 2428875 h 2428875"/>
                <a:gd name="connsiteX0" fmla="*/ 0 w 8382000"/>
                <a:gd name="connsiteY0" fmla="*/ 0 h 2438400"/>
                <a:gd name="connsiteX1" fmla="*/ 180975 w 8382000"/>
                <a:gd name="connsiteY1" fmla="*/ 1028700 h 2438400"/>
                <a:gd name="connsiteX2" fmla="*/ 933450 w 8382000"/>
                <a:gd name="connsiteY2" fmla="*/ 1162050 h 2438400"/>
                <a:gd name="connsiteX3" fmla="*/ 2809875 w 8382000"/>
                <a:gd name="connsiteY3" fmla="*/ 1152525 h 2438400"/>
                <a:gd name="connsiteX4" fmla="*/ 3514725 w 8382000"/>
                <a:gd name="connsiteY4" fmla="*/ 1657350 h 2438400"/>
                <a:gd name="connsiteX5" fmla="*/ 4933950 w 8382000"/>
                <a:gd name="connsiteY5" fmla="*/ 1676400 h 2438400"/>
                <a:gd name="connsiteX6" fmla="*/ 5838825 w 8382000"/>
                <a:gd name="connsiteY6" fmla="*/ 2190750 h 2438400"/>
                <a:gd name="connsiteX7" fmla="*/ 7419975 w 8382000"/>
                <a:gd name="connsiteY7" fmla="*/ 2209800 h 2438400"/>
                <a:gd name="connsiteX8" fmla="*/ 7972425 w 8382000"/>
                <a:gd name="connsiteY8" fmla="*/ 2438400 h 2438400"/>
                <a:gd name="connsiteX9" fmla="*/ 8382000 w 8382000"/>
                <a:gd name="connsiteY9" fmla="*/ 2428875 h 2438400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514725 w 8382000"/>
                <a:gd name="connsiteY4" fmla="*/ 1657350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781299 w 8382000"/>
                <a:gd name="connsiteY3" fmla="*/ 1476375 h 2428875"/>
                <a:gd name="connsiteX4" fmla="*/ 2809875 w 8382000"/>
                <a:gd name="connsiteY4" fmla="*/ 1152525 h 2428875"/>
                <a:gd name="connsiteX5" fmla="*/ 3152775 w 8382000"/>
                <a:gd name="connsiteY5" fmla="*/ 1685925 h 2428875"/>
                <a:gd name="connsiteX6" fmla="*/ 4933950 w 8382000"/>
                <a:gd name="connsiteY6" fmla="*/ 1676400 h 2428875"/>
                <a:gd name="connsiteX7" fmla="*/ 5838825 w 8382000"/>
                <a:gd name="connsiteY7" fmla="*/ 2190750 h 2428875"/>
                <a:gd name="connsiteX8" fmla="*/ 7419975 w 8382000"/>
                <a:gd name="connsiteY8" fmla="*/ 2209800 h 2428875"/>
                <a:gd name="connsiteX9" fmla="*/ 7972425 w 8382000"/>
                <a:gd name="connsiteY9" fmla="*/ 2400300 h 2428875"/>
                <a:gd name="connsiteX10" fmla="*/ 8382000 w 8382000"/>
                <a:gd name="connsiteY10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742950 w 8382000"/>
                <a:gd name="connsiteY2" fmla="*/ 1495425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561975 w 8382000"/>
                <a:gd name="connsiteY1" fmla="*/ 666750 h 2428875"/>
                <a:gd name="connsiteX2" fmla="*/ 742950 w 8382000"/>
                <a:gd name="connsiteY2" fmla="*/ 1495425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905124 w 8505825"/>
                <a:gd name="connsiteY3" fmla="*/ 1466850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905124 w 8505825"/>
                <a:gd name="connsiteY3" fmla="*/ 1466850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819399 w 8505825"/>
                <a:gd name="connsiteY3" fmla="*/ 1457325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819399 w 8505825"/>
                <a:gd name="connsiteY3" fmla="*/ 1457325 h 2419350"/>
                <a:gd name="connsiteX4" fmla="*/ 3390900 w 8505825"/>
                <a:gd name="connsiteY4" fmla="*/ 1666875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57250 w 8505825"/>
                <a:gd name="connsiteY2" fmla="*/ 1514475 h 2419350"/>
                <a:gd name="connsiteX3" fmla="*/ 2819399 w 8505825"/>
                <a:gd name="connsiteY3" fmla="*/ 1457325 h 2419350"/>
                <a:gd name="connsiteX4" fmla="*/ 3390900 w 8505825"/>
                <a:gd name="connsiteY4" fmla="*/ 1666875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05825" h="2419350">
                  <a:moveTo>
                    <a:pt x="0" y="0"/>
                  </a:moveTo>
                  <a:cubicBezTo>
                    <a:pt x="327025" y="341312"/>
                    <a:pt x="542925" y="404813"/>
                    <a:pt x="685800" y="657225"/>
                  </a:cubicBezTo>
                  <a:cubicBezTo>
                    <a:pt x="828675" y="909637"/>
                    <a:pt x="501650" y="1381125"/>
                    <a:pt x="857250" y="1514475"/>
                  </a:cubicBezTo>
                  <a:cubicBezTo>
                    <a:pt x="1212850" y="1647825"/>
                    <a:pt x="2449511" y="1370012"/>
                    <a:pt x="2819399" y="1457325"/>
                  </a:cubicBezTo>
                  <a:cubicBezTo>
                    <a:pt x="3189287" y="1544638"/>
                    <a:pt x="3017837" y="1631950"/>
                    <a:pt x="3390900" y="1666875"/>
                  </a:cubicBezTo>
                  <a:cubicBezTo>
                    <a:pt x="3763963" y="1701800"/>
                    <a:pt x="4629150" y="1581150"/>
                    <a:pt x="5057775" y="1666875"/>
                  </a:cubicBezTo>
                  <a:cubicBezTo>
                    <a:pt x="5486400" y="1752600"/>
                    <a:pt x="5548313" y="2092325"/>
                    <a:pt x="5962650" y="2181225"/>
                  </a:cubicBezTo>
                  <a:cubicBezTo>
                    <a:pt x="6376987" y="2270125"/>
                    <a:pt x="7197725" y="2171700"/>
                    <a:pt x="7543800" y="2200275"/>
                  </a:cubicBezTo>
                  <a:lnTo>
                    <a:pt x="8096250" y="2390775"/>
                  </a:lnTo>
                  <a:lnTo>
                    <a:pt x="8505825" y="2419350"/>
                  </a:lnTo>
                </a:path>
              </a:pathLst>
            </a:custGeom>
            <a:noFill/>
            <a:ln w="76200"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624386" y="2788664"/>
              <a:ext cx="1457325" cy="388708"/>
            </a:xfrm>
            <a:custGeom>
              <a:avLst/>
              <a:gdLst>
                <a:gd name="connsiteX0" fmla="*/ 1409700 w 1409700"/>
                <a:gd name="connsiteY0" fmla="*/ 352425 h 383779"/>
                <a:gd name="connsiteX1" fmla="*/ 876300 w 1409700"/>
                <a:gd name="connsiteY1" fmla="*/ 361950 h 383779"/>
                <a:gd name="connsiteX2" fmla="*/ 666750 w 1409700"/>
                <a:gd name="connsiteY2" fmla="*/ 104775 h 383779"/>
                <a:gd name="connsiteX3" fmla="*/ 247650 w 1409700"/>
                <a:gd name="connsiteY3" fmla="*/ 85725 h 383779"/>
                <a:gd name="connsiteX4" fmla="*/ 190500 w 1409700"/>
                <a:gd name="connsiteY4" fmla="*/ 9525 h 383779"/>
                <a:gd name="connsiteX5" fmla="*/ 0 w 1409700"/>
                <a:gd name="connsiteY5" fmla="*/ 0 h 383779"/>
                <a:gd name="connsiteX0" fmla="*/ 1409700 w 1409700"/>
                <a:gd name="connsiteY0" fmla="*/ 352425 h 381644"/>
                <a:gd name="connsiteX1" fmla="*/ 876300 w 1409700"/>
                <a:gd name="connsiteY1" fmla="*/ 361950 h 381644"/>
                <a:gd name="connsiteX2" fmla="*/ 738188 w 1409700"/>
                <a:gd name="connsiteY2" fmla="*/ 362322 h 381644"/>
                <a:gd name="connsiteX3" fmla="*/ 666750 w 1409700"/>
                <a:gd name="connsiteY3" fmla="*/ 104775 h 381644"/>
                <a:gd name="connsiteX4" fmla="*/ 247650 w 1409700"/>
                <a:gd name="connsiteY4" fmla="*/ 85725 h 381644"/>
                <a:gd name="connsiteX5" fmla="*/ 190500 w 1409700"/>
                <a:gd name="connsiteY5" fmla="*/ 9525 h 381644"/>
                <a:gd name="connsiteX6" fmla="*/ 0 w 1409700"/>
                <a:gd name="connsiteY6" fmla="*/ 0 h 381644"/>
                <a:gd name="connsiteX0" fmla="*/ 1409700 w 1409700"/>
                <a:gd name="connsiteY0" fmla="*/ 352425 h 383779"/>
                <a:gd name="connsiteX1" fmla="*/ 876300 w 1409700"/>
                <a:gd name="connsiteY1" fmla="*/ 361950 h 383779"/>
                <a:gd name="connsiteX2" fmla="*/ 666750 w 1409700"/>
                <a:gd name="connsiteY2" fmla="*/ 104775 h 383779"/>
                <a:gd name="connsiteX3" fmla="*/ 247650 w 1409700"/>
                <a:gd name="connsiteY3" fmla="*/ 85725 h 383779"/>
                <a:gd name="connsiteX4" fmla="*/ 190500 w 1409700"/>
                <a:gd name="connsiteY4" fmla="*/ 9525 h 383779"/>
                <a:gd name="connsiteX5" fmla="*/ 0 w 1409700"/>
                <a:gd name="connsiteY5" fmla="*/ 0 h 383779"/>
                <a:gd name="connsiteX0" fmla="*/ 1409700 w 1409700"/>
                <a:gd name="connsiteY0" fmla="*/ 352425 h 397838"/>
                <a:gd name="connsiteX1" fmla="*/ 771525 w 1409700"/>
                <a:gd name="connsiteY1" fmla="*/ 381000 h 397838"/>
                <a:gd name="connsiteX2" fmla="*/ 666750 w 1409700"/>
                <a:gd name="connsiteY2" fmla="*/ 104775 h 397838"/>
                <a:gd name="connsiteX3" fmla="*/ 247650 w 1409700"/>
                <a:gd name="connsiteY3" fmla="*/ 85725 h 397838"/>
                <a:gd name="connsiteX4" fmla="*/ 190500 w 1409700"/>
                <a:gd name="connsiteY4" fmla="*/ 9525 h 397838"/>
                <a:gd name="connsiteX5" fmla="*/ 0 w 1409700"/>
                <a:gd name="connsiteY5" fmla="*/ 0 h 397838"/>
                <a:gd name="connsiteX0" fmla="*/ 1409700 w 1409700"/>
                <a:gd name="connsiteY0" fmla="*/ 352425 h 396443"/>
                <a:gd name="connsiteX1" fmla="*/ 771525 w 1409700"/>
                <a:gd name="connsiteY1" fmla="*/ 381000 h 396443"/>
                <a:gd name="connsiteX2" fmla="*/ 542925 w 1409700"/>
                <a:gd name="connsiteY2" fmla="*/ 123825 h 396443"/>
                <a:gd name="connsiteX3" fmla="*/ 247650 w 1409700"/>
                <a:gd name="connsiteY3" fmla="*/ 85725 h 396443"/>
                <a:gd name="connsiteX4" fmla="*/ 190500 w 1409700"/>
                <a:gd name="connsiteY4" fmla="*/ 9525 h 396443"/>
                <a:gd name="connsiteX5" fmla="*/ 0 w 1409700"/>
                <a:gd name="connsiteY5" fmla="*/ 0 h 396443"/>
                <a:gd name="connsiteX0" fmla="*/ 1457325 w 1457325"/>
                <a:gd name="connsiteY0" fmla="*/ 344690 h 388708"/>
                <a:gd name="connsiteX1" fmla="*/ 819150 w 1457325"/>
                <a:gd name="connsiteY1" fmla="*/ 373265 h 388708"/>
                <a:gd name="connsiteX2" fmla="*/ 590550 w 1457325"/>
                <a:gd name="connsiteY2" fmla="*/ 116090 h 388708"/>
                <a:gd name="connsiteX3" fmla="*/ 295275 w 1457325"/>
                <a:gd name="connsiteY3" fmla="*/ 77990 h 388708"/>
                <a:gd name="connsiteX4" fmla="*/ 238125 w 1457325"/>
                <a:gd name="connsiteY4" fmla="*/ 1790 h 388708"/>
                <a:gd name="connsiteX5" fmla="*/ 0 w 1457325"/>
                <a:gd name="connsiteY5" fmla="*/ 20840 h 38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5" h="388708">
                  <a:moveTo>
                    <a:pt x="1457325" y="344690"/>
                  </a:moveTo>
                  <a:cubicBezTo>
                    <a:pt x="1252537" y="370090"/>
                    <a:pt x="963612" y="411365"/>
                    <a:pt x="819150" y="373265"/>
                  </a:cubicBezTo>
                  <a:cubicBezTo>
                    <a:pt x="674688" y="335165"/>
                    <a:pt x="677863" y="165303"/>
                    <a:pt x="590550" y="116090"/>
                  </a:cubicBezTo>
                  <a:cubicBezTo>
                    <a:pt x="503237" y="66877"/>
                    <a:pt x="354012" y="97040"/>
                    <a:pt x="295275" y="77990"/>
                  </a:cubicBezTo>
                  <a:cubicBezTo>
                    <a:pt x="236538" y="58940"/>
                    <a:pt x="287338" y="11315"/>
                    <a:pt x="238125" y="1790"/>
                  </a:cubicBezTo>
                  <a:cubicBezTo>
                    <a:pt x="188912" y="-7735"/>
                    <a:pt x="33337" y="24015"/>
                    <a:pt x="0" y="20840"/>
                  </a:cubicBezTo>
                </a:path>
              </a:pathLst>
            </a:custGeom>
            <a:noFill/>
            <a:ln w="57150">
              <a:solidFill>
                <a:schemeClr val="tx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Explosion 1 7"/>
          <p:cNvSpPr/>
          <p:nvPr/>
        </p:nvSpPr>
        <p:spPr>
          <a:xfrm>
            <a:off x="4985777" y="5517232"/>
            <a:ext cx="397626" cy="34907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Scenario: Incident +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cycle length of arterial lights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 larger arterial capacity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 larger network-wide capacity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 less congestion</a:t>
            </a:r>
          </a:p>
          <a:p>
            <a:r>
              <a:rPr lang="en-US" dirty="0"/>
              <a:t>Work in </a:t>
            </a:r>
            <a:r>
              <a:rPr lang="en-US" dirty="0" smtClean="0"/>
              <a:t>progress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9619" y="3864012"/>
            <a:ext cx="8964488" cy="2661332"/>
            <a:chOff x="189768" y="980728"/>
            <a:chExt cx="8964488" cy="26613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3" t="23562" r="4920" b="5820"/>
            <a:stretch/>
          </p:blipFill>
          <p:spPr bwMode="auto">
            <a:xfrm>
              <a:off x="189768" y="980728"/>
              <a:ext cx="8964488" cy="266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542925" y="1181101"/>
              <a:ext cx="8505825" cy="2419350"/>
            </a:xfrm>
            <a:custGeom>
              <a:avLst/>
              <a:gdLst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5267325 w 7991475"/>
                <a:gd name="connsiteY5" fmla="*/ 1676400 h 2223436"/>
                <a:gd name="connsiteX6" fmla="*/ 6038850 w 7991475"/>
                <a:gd name="connsiteY6" fmla="*/ 2190750 h 2223436"/>
                <a:gd name="connsiteX7" fmla="*/ 7991475 w 7991475"/>
                <a:gd name="connsiteY7" fmla="*/ 2181225 h 2223436"/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4933950 w 7991475"/>
                <a:gd name="connsiteY5" fmla="*/ 1676400 h 2223436"/>
                <a:gd name="connsiteX6" fmla="*/ 6038850 w 7991475"/>
                <a:gd name="connsiteY6" fmla="*/ 2190750 h 2223436"/>
                <a:gd name="connsiteX7" fmla="*/ 7991475 w 7991475"/>
                <a:gd name="connsiteY7" fmla="*/ 2181225 h 2223436"/>
                <a:gd name="connsiteX0" fmla="*/ 0 w 7991475"/>
                <a:gd name="connsiteY0" fmla="*/ 0 h 2223436"/>
                <a:gd name="connsiteX1" fmla="*/ 180975 w 7991475"/>
                <a:gd name="connsiteY1" fmla="*/ 1028700 h 2223436"/>
                <a:gd name="connsiteX2" fmla="*/ 933450 w 7991475"/>
                <a:gd name="connsiteY2" fmla="*/ 1162050 h 2223436"/>
                <a:gd name="connsiteX3" fmla="*/ 2809875 w 7991475"/>
                <a:gd name="connsiteY3" fmla="*/ 1152525 h 2223436"/>
                <a:gd name="connsiteX4" fmla="*/ 3514725 w 7991475"/>
                <a:gd name="connsiteY4" fmla="*/ 1657350 h 2223436"/>
                <a:gd name="connsiteX5" fmla="*/ 4933950 w 7991475"/>
                <a:gd name="connsiteY5" fmla="*/ 1676400 h 2223436"/>
                <a:gd name="connsiteX6" fmla="*/ 5838825 w 7991475"/>
                <a:gd name="connsiteY6" fmla="*/ 2190750 h 2223436"/>
                <a:gd name="connsiteX7" fmla="*/ 7991475 w 7991475"/>
                <a:gd name="connsiteY7" fmla="*/ 2181225 h 2223436"/>
                <a:gd name="connsiteX0" fmla="*/ 0 w 7581900"/>
                <a:gd name="connsiteY0" fmla="*/ 0 h 2236258"/>
                <a:gd name="connsiteX1" fmla="*/ 180975 w 7581900"/>
                <a:gd name="connsiteY1" fmla="*/ 1028700 h 2236258"/>
                <a:gd name="connsiteX2" fmla="*/ 933450 w 7581900"/>
                <a:gd name="connsiteY2" fmla="*/ 1162050 h 2236258"/>
                <a:gd name="connsiteX3" fmla="*/ 2809875 w 7581900"/>
                <a:gd name="connsiteY3" fmla="*/ 1152525 h 2236258"/>
                <a:gd name="connsiteX4" fmla="*/ 3514725 w 7581900"/>
                <a:gd name="connsiteY4" fmla="*/ 1657350 h 2236258"/>
                <a:gd name="connsiteX5" fmla="*/ 4933950 w 7581900"/>
                <a:gd name="connsiteY5" fmla="*/ 1676400 h 2236258"/>
                <a:gd name="connsiteX6" fmla="*/ 5838825 w 7581900"/>
                <a:gd name="connsiteY6" fmla="*/ 2190750 h 2236258"/>
                <a:gd name="connsiteX7" fmla="*/ 7581900 w 7581900"/>
                <a:gd name="connsiteY7" fmla="*/ 2219325 h 2236258"/>
                <a:gd name="connsiteX0" fmla="*/ 0 w 7581900"/>
                <a:gd name="connsiteY0" fmla="*/ 0 h 2242962"/>
                <a:gd name="connsiteX1" fmla="*/ 180975 w 7581900"/>
                <a:gd name="connsiteY1" fmla="*/ 1028700 h 2242962"/>
                <a:gd name="connsiteX2" fmla="*/ 933450 w 7581900"/>
                <a:gd name="connsiteY2" fmla="*/ 1162050 h 2242962"/>
                <a:gd name="connsiteX3" fmla="*/ 2809875 w 7581900"/>
                <a:gd name="connsiteY3" fmla="*/ 1152525 h 2242962"/>
                <a:gd name="connsiteX4" fmla="*/ 3514725 w 7581900"/>
                <a:gd name="connsiteY4" fmla="*/ 1657350 h 2242962"/>
                <a:gd name="connsiteX5" fmla="*/ 4933950 w 7581900"/>
                <a:gd name="connsiteY5" fmla="*/ 1676400 h 2242962"/>
                <a:gd name="connsiteX6" fmla="*/ 5838825 w 7581900"/>
                <a:gd name="connsiteY6" fmla="*/ 2190750 h 2242962"/>
                <a:gd name="connsiteX7" fmla="*/ 7210425 w 7581900"/>
                <a:gd name="connsiteY7" fmla="*/ 2228850 h 2242962"/>
                <a:gd name="connsiteX8" fmla="*/ 7581900 w 7581900"/>
                <a:gd name="connsiteY8" fmla="*/ 2219325 h 2242962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210425 w 8086725"/>
                <a:gd name="connsiteY7" fmla="*/ 2228850 h 2409825"/>
                <a:gd name="connsiteX8" fmla="*/ 8086725 w 8086725"/>
                <a:gd name="connsiteY8" fmla="*/ 2409825 h 2409825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419975 w 8086725"/>
                <a:gd name="connsiteY7" fmla="*/ 2209800 h 2409825"/>
                <a:gd name="connsiteX8" fmla="*/ 8086725 w 8086725"/>
                <a:gd name="connsiteY8" fmla="*/ 2409825 h 2409825"/>
                <a:gd name="connsiteX0" fmla="*/ 0 w 8086725"/>
                <a:gd name="connsiteY0" fmla="*/ 0 h 2409825"/>
                <a:gd name="connsiteX1" fmla="*/ 180975 w 8086725"/>
                <a:gd name="connsiteY1" fmla="*/ 1028700 h 2409825"/>
                <a:gd name="connsiteX2" fmla="*/ 933450 w 8086725"/>
                <a:gd name="connsiteY2" fmla="*/ 1162050 h 2409825"/>
                <a:gd name="connsiteX3" fmla="*/ 2809875 w 8086725"/>
                <a:gd name="connsiteY3" fmla="*/ 1152525 h 2409825"/>
                <a:gd name="connsiteX4" fmla="*/ 3514725 w 8086725"/>
                <a:gd name="connsiteY4" fmla="*/ 1657350 h 2409825"/>
                <a:gd name="connsiteX5" fmla="*/ 4933950 w 8086725"/>
                <a:gd name="connsiteY5" fmla="*/ 1676400 h 2409825"/>
                <a:gd name="connsiteX6" fmla="*/ 5838825 w 8086725"/>
                <a:gd name="connsiteY6" fmla="*/ 2190750 h 2409825"/>
                <a:gd name="connsiteX7" fmla="*/ 7419975 w 8086725"/>
                <a:gd name="connsiteY7" fmla="*/ 2209800 h 2409825"/>
                <a:gd name="connsiteX8" fmla="*/ 7915275 w 8086725"/>
                <a:gd name="connsiteY8" fmla="*/ 2362200 h 2409825"/>
                <a:gd name="connsiteX9" fmla="*/ 8086725 w 8086725"/>
                <a:gd name="connsiteY9" fmla="*/ 2409825 h 240982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514725 w 8382000"/>
                <a:gd name="connsiteY4" fmla="*/ 1657350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15275 w 8382000"/>
                <a:gd name="connsiteY8" fmla="*/ 2362200 h 2428875"/>
                <a:gd name="connsiteX9" fmla="*/ 8382000 w 8382000"/>
                <a:gd name="connsiteY9" fmla="*/ 2428875 h 2428875"/>
                <a:gd name="connsiteX0" fmla="*/ 0 w 8382000"/>
                <a:gd name="connsiteY0" fmla="*/ 0 h 2438400"/>
                <a:gd name="connsiteX1" fmla="*/ 180975 w 8382000"/>
                <a:gd name="connsiteY1" fmla="*/ 1028700 h 2438400"/>
                <a:gd name="connsiteX2" fmla="*/ 933450 w 8382000"/>
                <a:gd name="connsiteY2" fmla="*/ 1162050 h 2438400"/>
                <a:gd name="connsiteX3" fmla="*/ 2809875 w 8382000"/>
                <a:gd name="connsiteY3" fmla="*/ 1152525 h 2438400"/>
                <a:gd name="connsiteX4" fmla="*/ 3514725 w 8382000"/>
                <a:gd name="connsiteY4" fmla="*/ 1657350 h 2438400"/>
                <a:gd name="connsiteX5" fmla="*/ 4933950 w 8382000"/>
                <a:gd name="connsiteY5" fmla="*/ 1676400 h 2438400"/>
                <a:gd name="connsiteX6" fmla="*/ 5838825 w 8382000"/>
                <a:gd name="connsiteY6" fmla="*/ 2190750 h 2438400"/>
                <a:gd name="connsiteX7" fmla="*/ 7419975 w 8382000"/>
                <a:gd name="connsiteY7" fmla="*/ 2209800 h 2438400"/>
                <a:gd name="connsiteX8" fmla="*/ 7972425 w 8382000"/>
                <a:gd name="connsiteY8" fmla="*/ 2438400 h 2438400"/>
                <a:gd name="connsiteX9" fmla="*/ 8382000 w 8382000"/>
                <a:gd name="connsiteY9" fmla="*/ 2428875 h 2438400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514725 w 8382000"/>
                <a:gd name="connsiteY4" fmla="*/ 1657350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809875 w 8382000"/>
                <a:gd name="connsiteY3" fmla="*/ 115252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781299 w 8382000"/>
                <a:gd name="connsiteY3" fmla="*/ 1476375 h 2428875"/>
                <a:gd name="connsiteX4" fmla="*/ 2809875 w 8382000"/>
                <a:gd name="connsiteY4" fmla="*/ 1152525 h 2428875"/>
                <a:gd name="connsiteX5" fmla="*/ 3152775 w 8382000"/>
                <a:gd name="connsiteY5" fmla="*/ 1685925 h 2428875"/>
                <a:gd name="connsiteX6" fmla="*/ 4933950 w 8382000"/>
                <a:gd name="connsiteY6" fmla="*/ 1676400 h 2428875"/>
                <a:gd name="connsiteX7" fmla="*/ 5838825 w 8382000"/>
                <a:gd name="connsiteY7" fmla="*/ 2190750 h 2428875"/>
                <a:gd name="connsiteX8" fmla="*/ 7419975 w 8382000"/>
                <a:gd name="connsiteY8" fmla="*/ 2209800 h 2428875"/>
                <a:gd name="connsiteX9" fmla="*/ 7972425 w 8382000"/>
                <a:gd name="connsiteY9" fmla="*/ 2400300 h 2428875"/>
                <a:gd name="connsiteX10" fmla="*/ 8382000 w 8382000"/>
                <a:gd name="connsiteY10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933450 w 8382000"/>
                <a:gd name="connsiteY2" fmla="*/ 1162050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180975 w 8382000"/>
                <a:gd name="connsiteY1" fmla="*/ 1028700 h 2428875"/>
                <a:gd name="connsiteX2" fmla="*/ 742950 w 8382000"/>
                <a:gd name="connsiteY2" fmla="*/ 1495425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382000"/>
                <a:gd name="connsiteY0" fmla="*/ 0 h 2428875"/>
                <a:gd name="connsiteX1" fmla="*/ 561975 w 8382000"/>
                <a:gd name="connsiteY1" fmla="*/ 666750 h 2428875"/>
                <a:gd name="connsiteX2" fmla="*/ 742950 w 8382000"/>
                <a:gd name="connsiteY2" fmla="*/ 1495425 h 2428875"/>
                <a:gd name="connsiteX3" fmla="*/ 2781299 w 8382000"/>
                <a:gd name="connsiteY3" fmla="*/ 1476375 h 2428875"/>
                <a:gd name="connsiteX4" fmla="*/ 3152775 w 8382000"/>
                <a:gd name="connsiteY4" fmla="*/ 1685925 h 2428875"/>
                <a:gd name="connsiteX5" fmla="*/ 4933950 w 8382000"/>
                <a:gd name="connsiteY5" fmla="*/ 1676400 h 2428875"/>
                <a:gd name="connsiteX6" fmla="*/ 5838825 w 8382000"/>
                <a:gd name="connsiteY6" fmla="*/ 2190750 h 2428875"/>
                <a:gd name="connsiteX7" fmla="*/ 7419975 w 8382000"/>
                <a:gd name="connsiteY7" fmla="*/ 2209800 h 2428875"/>
                <a:gd name="connsiteX8" fmla="*/ 7972425 w 8382000"/>
                <a:gd name="connsiteY8" fmla="*/ 2400300 h 2428875"/>
                <a:gd name="connsiteX9" fmla="*/ 8382000 w 8382000"/>
                <a:gd name="connsiteY9" fmla="*/ 2428875 h 2428875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905124 w 8505825"/>
                <a:gd name="connsiteY3" fmla="*/ 1466850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905124 w 8505825"/>
                <a:gd name="connsiteY3" fmla="*/ 1466850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819399 w 8505825"/>
                <a:gd name="connsiteY3" fmla="*/ 1457325 h 2419350"/>
                <a:gd name="connsiteX4" fmla="*/ 3276600 w 8505825"/>
                <a:gd name="connsiteY4" fmla="*/ 1676400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66775 w 8505825"/>
                <a:gd name="connsiteY2" fmla="*/ 1485900 h 2419350"/>
                <a:gd name="connsiteX3" fmla="*/ 2819399 w 8505825"/>
                <a:gd name="connsiteY3" fmla="*/ 1457325 h 2419350"/>
                <a:gd name="connsiteX4" fmla="*/ 3390900 w 8505825"/>
                <a:gd name="connsiteY4" fmla="*/ 1666875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  <a:gd name="connsiteX0" fmla="*/ 0 w 8505825"/>
                <a:gd name="connsiteY0" fmla="*/ 0 h 2419350"/>
                <a:gd name="connsiteX1" fmla="*/ 685800 w 8505825"/>
                <a:gd name="connsiteY1" fmla="*/ 657225 h 2419350"/>
                <a:gd name="connsiteX2" fmla="*/ 857250 w 8505825"/>
                <a:gd name="connsiteY2" fmla="*/ 1514475 h 2419350"/>
                <a:gd name="connsiteX3" fmla="*/ 2819399 w 8505825"/>
                <a:gd name="connsiteY3" fmla="*/ 1457325 h 2419350"/>
                <a:gd name="connsiteX4" fmla="*/ 3390900 w 8505825"/>
                <a:gd name="connsiteY4" fmla="*/ 1666875 h 2419350"/>
                <a:gd name="connsiteX5" fmla="*/ 5057775 w 8505825"/>
                <a:gd name="connsiteY5" fmla="*/ 1666875 h 2419350"/>
                <a:gd name="connsiteX6" fmla="*/ 5962650 w 8505825"/>
                <a:gd name="connsiteY6" fmla="*/ 2181225 h 2419350"/>
                <a:gd name="connsiteX7" fmla="*/ 7543800 w 8505825"/>
                <a:gd name="connsiteY7" fmla="*/ 2200275 h 2419350"/>
                <a:gd name="connsiteX8" fmla="*/ 8096250 w 8505825"/>
                <a:gd name="connsiteY8" fmla="*/ 2390775 h 2419350"/>
                <a:gd name="connsiteX9" fmla="*/ 8505825 w 8505825"/>
                <a:gd name="connsiteY9" fmla="*/ 2419350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05825" h="2419350">
                  <a:moveTo>
                    <a:pt x="0" y="0"/>
                  </a:moveTo>
                  <a:cubicBezTo>
                    <a:pt x="327025" y="341312"/>
                    <a:pt x="542925" y="404813"/>
                    <a:pt x="685800" y="657225"/>
                  </a:cubicBezTo>
                  <a:cubicBezTo>
                    <a:pt x="828675" y="909637"/>
                    <a:pt x="501650" y="1381125"/>
                    <a:pt x="857250" y="1514475"/>
                  </a:cubicBezTo>
                  <a:cubicBezTo>
                    <a:pt x="1212850" y="1647825"/>
                    <a:pt x="2449511" y="1370012"/>
                    <a:pt x="2819399" y="1457325"/>
                  </a:cubicBezTo>
                  <a:cubicBezTo>
                    <a:pt x="3189287" y="1544638"/>
                    <a:pt x="3017837" y="1631950"/>
                    <a:pt x="3390900" y="1666875"/>
                  </a:cubicBezTo>
                  <a:cubicBezTo>
                    <a:pt x="3763963" y="1701800"/>
                    <a:pt x="4629150" y="1581150"/>
                    <a:pt x="5057775" y="1666875"/>
                  </a:cubicBezTo>
                  <a:cubicBezTo>
                    <a:pt x="5486400" y="1752600"/>
                    <a:pt x="5548313" y="2092325"/>
                    <a:pt x="5962650" y="2181225"/>
                  </a:cubicBezTo>
                  <a:cubicBezTo>
                    <a:pt x="6376987" y="2270125"/>
                    <a:pt x="7197725" y="2171700"/>
                    <a:pt x="7543800" y="2200275"/>
                  </a:cubicBezTo>
                  <a:lnTo>
                    <a:pt x="8096250" y="2390775"/>
                  </a:lnTo>
                  <a:lnTo>
                    <a:pt x="8505825" y="2419350"/>
                  </a:lnTo>
                </a:path>
              </a:pathLst>
            </a:custGeom>
            <a:noFill/>
            <a:ln w="76200"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624386" y="2788664"/>
              <a:ext cx="1457325" cy="388708"/>
            </a:xfrm>
            <a:custGeom>
              <a:avLst/>
              <a:gdLst>
                <a:gd name="connsiteX0" fmla="*/ 1409700 w 1409700"/>
                <a:gd name="connsiteY0" fmla="*/ 352425 h 383779"/>
                <a:gd name="connsiteX1" fmla="*/ 876300 w 1409700"/>
                <a:gd name="connsiteY1" fmla="*/ 361950 h 383779"/>
                <a:gd name="connsiteX2" fmla="*/ 666750 w 1409700"/>
                <a:gd name="connsiteY2" fmla="*/ 104775 h 383779"/>
                <a:gd name="connsiteX3" fmla="*/ 247650 w 1409700"/>
                <a:gd name="connsiteY3" fmla="*/ 85725 h 383779"/>
                <a:gd name="connsiteX4" fmla="*/ 190500 w 1409700"/>
                <a:gd name="connsiteY4" fmla="*/ 9525 h 383779"/>
                <a:gd name="connsiteX5" fmla="*/ 0 w 1409700"/>
                <a:gd name="connsiteY5" fmla="*/ 0 h 383779"/>
                <a:gd name="connsiteX0" fmla="*/ 1409700 w 1409700"/>
                <a:gd name="connsiteY0" fmla="*/ 352425 h 381644"/>
                <a:gd name="connsiteX1" fmla="*/ 876300 w 1409700"/>
                <a:gd name="connsiteY1" fmla="*/ 361950 h 381644"/>
                <a:gd name="connsiteX2" fmla="*/ 738188 w 1409700"/>
                <a:gd name="connsiteY2" fmla="*/ 362322 h 381644"/>
                <a:gd name="connsiteX3" fmla="*/ 666750 w 1409700"/>
                <a:gd name="connsiteY3" fmla="*/ 104775 h 381644"/>
                <a:gd name="connsiteX4" fmla="*/ 247650 w 1409700"/>
                <a:gd name="connsiteY4" fmla="*/ 85725 h 381644"/>
                <a:gd name="connsiteX5" fmla="*/ 190500 w 1409700"/>
                <a:gd name="connsiteY5" fmla="*/ 9525 h 381644"/>
                <a:gd name="connsiteX6" fmla="*/ 0 w 1409700"/>
                <a:gd name="connsiteY6" fmla="*/ 0 h 381644"/>
                <a:gd name="connsiteX0" fmla="*/ 1409700 w 1409700"/>
                <a:gd name="connsiteY0" fmla="*/ 352425 h 383779"/>
                <a:gd name="connsiteX1" fmla="*/ 876300 w 1409700"/>
                <a:gd name="connsiteY1" fmla="*/ 361950 h 383779"/>
                <a:gd name="connsiteX2" fmla="*/ 666750 w 1409700"/>
                <a:gd name="connsiteY2" fmla="*/ 104775 h 383779"/>
                <a:gd name="connsiteX3" fmla="*/ 247650 w 1409700"/>
                <a:gd name="connsiteY3" fmla="*/ 85725 h 383779"/>
                <a:gd name="connsiteX4" fmla="*/ 190500 w 1409700"/>
                <a:gd name="connsiteY4" fmla="*/ 9525 h 383779"/>
                <a:gd name="connsiteX5" fmla="*/ 0 w 1409700"/>
                <a:gd name="connsiteY5" fmla="*/ 0 h 383779"/>
                <a:gd name="connsiteX0" fmla="*/ 1409700 w 1409700"/>
                <a:gd name="connsiteY0" fmla="*/ 352425 h 397838"/>
                <a:gd name="connsiteX1" fmla="*/ 771525 w 1409700"/>
                <a:gd name="connsiteY1" fmla="*/ 381000 h 397838"/>
                <a:gd name="connsiteX2" fmla="*/ 666750 w 1409700"/>
                <a:gd name="connsiteY2" fmla="*/ 104775 h 397838"/>
                <a:gd name="connsiteX3" fmla="*/ 247650 w 1409700"/>
                <a:gd name="connsiteY3" fmla="*/ 85725 h 397838"/>
                <a:gd name="connsiteX4" fmla="*/ 190500 w 1409700"/>
                <a:gd name="connsiteY4" fmla="*/ 9525 h 397838"/>
                <a:gd name="connsiteX5" fmla="*/ 0 w 1409700"/>
                <a:gd name="connsiteY5" fmla="*/ 0 h 397838"/>
                <a:gd name="connsiteX0" fmla="*/ 1409700 w 1409700"/>
                <a:gd name="connsiteY0" fmla="*/ 352425 h 396443"/>
                <a:gd name="connsiteX1" fmla="*/ 771525 w 1409700"/>
                <a:gd name="connsiteY1" fmla="*/ 381000 h 396443"/>
                <a:gd name="connsiteX2" fmla="*/ 542925 w 1409700"/>
                <a:gd name="connsiteY2" fmla="*/ 123825 h 396443"/>
                <a:gd name="connsiteX3" fmla="*/ 247650 w 1409700"/>
                <a:gd name="connsiteY3" fmla="*/ 85725 h 396443"/>
                <a:gd name="connsiteX4" fmla="*/ 190500 w 1409700"/>
                <a:gd name="connsiteY4" fmla="*/ 9525 h 396443"/>
                <a:gd name="connsiteX5" fmla="*/ 0 w 1409700"/>
                <a:gd name="connsiteY5" fmla="*/ 0 h 396443"/>
                <a:gd name="connsiteX0" fmla="*/ 1457325 w 1457325"/>
                <a:gd name="connsiteY0" fmla="*/ 344690 h 388708"/>
                <a:gd name="connsiteX1" fmla="*/ 819150 w 1457325"/>
                <a:gd name="connsiteY1" fmla="*/ 373265 h 388708"/>
                <a:gd name="connsiteX2" fmla="*/ 590550 w 1457325"/>
                <a:gd name="connsiteY2" fmla="*/ 116090 h 388708"/>
                <a:gd name="connsiteX3" fmla="*/ 295275 w 1457325"/>
                <a:gd name="connsiteY3" fmla="*/ 77990 h 388708"/>
                <a:gd name="connsiteX4" fmla="*/ 238125 w 1457325"/>
                <a:gd name="connsiteY4" fmla="*/ 1790 h 388708"/>
                <a:gd name="connsiteX5" fmla="*/ 0 w 1457325"/>
                <a:gd name="connsiteY5" fmla="*/ 20840 h 38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5" h="388708">
                  <a:moveTo>
                    <a:pt x="1457325" y="344690"/>
                  </a:moveTo>
                  <a:cubicBezTo>
                    <a:pt x="1252537" y="370090"/>
                    <a:pt x="963612" y="411365"/>
                    <a:pt x="819150" y="373265"/>
                  </a:cubicBezTo>
                  <a:cubicBezTo>
                    <a:pt x="674688" y="335165"/>
                    <a:pt x="677863" y="165303"/>
                    <a:pt x="590550" y="116090"/>
                  </a:cubicBezTo>
                  <a:cubicBezTo>
                    <a:pt x="503237" y="66877"/>
                    <a:pt x="354012" y="97040"/>
                    <a:pt x="295275" y="77990"/>
                  </a:cubicBezTo>
                  <a:cubicBezTo>
                    <a:pt x="236538" y="58940"/>
                    <a:pt x="287338" y="11315"/>
                    <a:pt x="238125" y="1790"/>
                  </a:cubicBezTo>
                  <a:cubicBezTo>
                    <a:pt x="188912" y="-7735"/>
                    <a:pt x="33337" y="24015"/>
                    <a:pt x="0" y="20840"/>
                  </a:cubicBezTo>
                </a:path>
              </a:pathLst>
            </a:custGeom>
            <a:noFill/>
            <a:ln w="57150">
              <a:solidFill>
                <a:schemeClr val="tx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Explosion 1 7"/>
          <p:cNvSpPr/>
          <p:nvPr/>
        </p:nvSpPr>
        <p:spPr>
          <a:xfrm>
            <a:off x="4985777" y="5517232"/>
            <a:ext cx="397626" cy="34907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03" y="5824655"/>
            <a:ext cx="127759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80" y="5886797"/>
            <a:ext cx="127759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13" y="5944599"/>
            <a:ext cx="127759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8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Calibration of the freeway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615"/>
            <a:ext cx="7886700" cy="47740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19 miles of 210 Westbound from PM 42 to 23.</a:t>
            </a:r>
          </a:p>
          <a:p>
            <a:r>
              <a:rPr lang="en-US" sz="2400" dirty="0" smtClean="0"/>
              <a:t>23 on-ramps, 21 off-ramps.</a:t>
            </a:r>
          </a:p>
          <a:p>
            <a:r>
              <a:rPr lang="en-US" sz="2400" dirty="0" smtClean="0"/>
              <a:t>Heavy morning congestion, light afternoon congestion.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95" y="3670547"/>
            <a:ext cx="7181850" cy="23174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28820" y="4268775"/>
            <a:ext cx="676729" cy="689166"/>
            <a:chOff x="5702300" y="4559300"/>
            <a:chExt cx="676729" cy="68916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988115" y="4854766"/>
              <a:ext cx="0" cy="3937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702300" y="4559300"/>
              <a:ext cx="676729" cy="295466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</p:spPr>
          <p:txBody>
            <a:bodyPr wrap="square" lIns="45720" tIns="9144" rIns="45720" bIns="9144" rtlCol="0">
              <a:spAutoFit/>
            </a:bodyPr>
            <a:lstStyle/>
            <a:p>
              <a:r>
                <a:rPr lang="en-US" dirty="0" smtClean="0"/>
                <a:t>I-605</a:t>
              </a:r>
              <a:endParaRPr lang="en-US" dirty="0"/>
            </a:p>
          </p:txBody>
        </p:sp>
      </p:grpSp>
      <p:sp>
        <p:nvSpPr>
          <p:cNvPr id="12" name="Right Brace 11"/>
          <p:cNvSpPr/>
          <p:nvPr/>
        </p:nvSpPr>
        <p:spPr>
          <a:xfrm rot="16200000">
            <a:off x="4075324" y="3948941"/>
            <a:ext cx="117666" cy="1112934"/>
          </a:xfrm>
          <a:prstGeom prst="rightBrace">
            <a:avLst>
              <a:gd name="adj1" fmla="val 47101"/>
              <a:gd name="adj2" fmla="val 48183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95763" y="3973309"/>
            <a:ext cx="2315128" cy="29546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square" lIns="45720" tIns="9144" rIns="45720" bIns="9144" rtlCol="0">
            <a:spAutoFit/>
          </a:bodyPr>
          <a:lstStyle/>
          <a:p>
            <a:r>
              <a:rPr lang="en-US" dirty="0" smtClean="0"/>
              <a:t>Huntington St. detour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020635" y="4894441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71320" y="5284775"/>
            <a:ext cx="695062" cy="29546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 smtClean="0"/>
              <a:t>PM 30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643435" y="5583869"/>
            <a:ext cx="0" cy="393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94119" y="5974203"/>
            <a:ext cx="783771" cy="29546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square" lIns="45720" tIns="9144" rIns="45720" bIns="9144" rtlCol="0">
            <a:spAutoFit/>
          </a:bodyPr>
          <a:lstStyle/>
          <a:p>
            <a:r>
              <a:rPr lang="en-US" dirty="0" smtClean="0"/>
              <a:t>PM 42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053528" y="4121042"/>
            <a:ext cx="4173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7520" y="3981342"/>
            <a:ext cx="846008" cy="29546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square" lIns="45720" tIns="9144" rIns="45720" bIns="9144" rtlCol="0">
            <a:spAutoFit/>
          </a:bodyPr>
          <a:lstStyle/>
          <a:p>
            <a:r>
              <a:rPr lang="en-US" dirty="0" smtClean="0"/>
              <a:t>PM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PeMS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Data health on this freeway has been steadily increasing.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Our calibration focused on May 22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, 2014.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overall detector health on 5/22 was 81%.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There were no congestion inducing incidents on that day.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265" y="4168670"/>
            <a:ext cx="280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good detector stations</a:t>
            </a:r>
          </a:p>
          <a:p>
            <a:r>
              <a:rPr lang="en-US" dirty="0" smtClean="0"/>
              <a:t>       reported by </a:t>
            </a:r>
            <a:r>
              <a:rPr lang="en-US" dirty="0" err="1" smtClean="0"/>
              <a:t>PeMS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481395"/>
              </p:ext>
            </p:extLst>
          </p:nvPr>
        </p:nvGraphicFramePr>
        <p:xfrm>
          <a:off x="1586711" y="3089525"/>
          <a:ext cx="5880876" cy="301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5981700" y="3215640"/>
            <a:ext cx="7620" cy="221742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905500" y="3840480"/>
            <a:ext cx="1600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1240" y="3606842"/>
            <a:ext cx="1706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Manually identified</a:t>
            </a:r>
            <a:endParaRPr lang="en-US" sz="105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989320" y="4198620"/>
            <a:ext cx="533400" cy="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8913871">
            <a:off x="5275280" y="4879383"/>
            <a:ext cx="8999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22-May-14</a:t>
            </a:r>
            <a:endParaRPr lang="en-US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5605781" y="3777022"/>
            <a:ext cx="53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real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5960286" y="3955740"/>
            <a:ext cx="199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Currently being evaluated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966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Faulty VDS </a:t>
            </a:r>
            <a:r>
              <a:rPr lang="en-US" dirty="0"/>
              <a:t>(210 </a:t>
            </a:r>
            <a:r>
              <a:rPr lang="en-US" dirty="0" smtClean="0"/>
              <a:t>West, May </a:t>
            </a:r>
            <a:r>
              <a:rPr lang="en-US" dirty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616529"/>
            <a:ext cx="8620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7828" y="2590799"/>
            <a:ext cx="515526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717622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>
            <a:stCxn id="3" idx="2"/>
          </p:cNvCxnSpPr>
          <p:nvPr/>
        </p:nvCxnSpPr>
        <p:spPr>
          <a:xfrm flipH="1">
            <a:off x="587828" y="2781620"/>
            <a:ext cx="257763" cy="266380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4026" y="3211297"/>
            <a:ext cx="515527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770157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20" idx="2"/>
          </p:cNvCxnSpPr>
          <p:nvPr/>
        </p:nvCxnSpPr>
        <p:spPr>
          <a:xfrm flipH="1">
            <a:off x="664028" y="3402118"/>
            <a:ext cx="257762" cy="266380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08323" y="3233065"/>
            <a:ext cx="515526" cy="344710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716586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717634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>
            <a:stCxn id="23" idx="2"/>
          </p:cNvCxnSpPr>
          <p:nvPr/>
        </p:nvCxnSpPr>
        <p:spPr>
          <a:xfrm flipH="1">
            <a:off x="1337205" y="3577775"/>
            <a:ext cx="128881" cy="112491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52623" y="3222179"/>
            <a:ext cx="515527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768920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>
            <a:stCxn id="27" idx="2"/>
          </p:cNvCxnSpPr>
          <p:nvPr/>
        </p:nvCxnSpPr>
        <p:spPr>
          <a:xfrm flipH="1">
            <a:off x="1647261" y="3413000"/>
            <a:ext cx="363126" cy="277266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89499" y="4071245"/>
            <a:ext cx="515527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717637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>
            <a:stCxn id="30" idx="0"/>
          </p:cNvCxnSpPr>
          <p:nvPr/>
        </p:nvCxnSpPr>
        <p:spPr>
          <a:xfrm flipV="1">
            <a:off x="1647263" y="3788229"/>
            <a:ext cx="105360" cy="283016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94304" y="4310733"/>
            <a:ext cx="515527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764346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>
            <a:stCxn id="43" idx="0"/>
          </p:cNvCxnSpPr>
          <p:nvPr/>
        </p:nvCxnSpPr>
        <p:spPr>
          <a:xfrm flipV="1">
            <a:off x="1952068" y="3788229"/>
            <a:ext cx="52679" cy="522504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66287" y="2775849"/>
            <a:ext cx="515526" cy="344710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716592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717644</a:t>
            </a:r>
          </a:p>
        </p:txBody>
      </p:sp>
      <p:cxnSp>
        <p:nvCxnSpPr>
          <p:cNvPr id="48" name="Straight Connector 47"/>
          <p:cNvCxnSpPr>
            <a:stCxn id="47" idx="2"/>
          </p:cNvCxnSpPr>
          <p:nvPr/>
        </p:nvCxnSpPr>
        <p:spPr>
          <a:xfrm flipH="1">
            <a:off x="2295173" y="3120559"/>
            <a:ext cx="128877" cy="569707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227715" y="4310729"/>
            <a:ext cx="515527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717649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54" name="Straight Connector 53"/>
          <p:cNvCxnSpPr>
            <a:stCxn id="53" idx="0"/>
          </p:cNvCxnSpPr>
          <p:nvPr/>
        </p:nvCxnSpPr>
        <p:spPr>
          <a:xfrm flipV="1">
            <a:off x="2485479" y="4049477"/>
            <a:ext cx="52678" cy="261252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503754" y="3374579"/>
            <a:ext cx="515527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717648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58" name="Straight Connector 57"/>
          <p:cNvCxnSpPr>
            <a:stCxn id="57" idx="2"/>
          </p:cNvCxnSpPr>
          <p:nvPr/>
        </p:nvCxnSpPr>
        <p:spPr>
          <a:xfrm flipH="1">
            <a:off x="2681814" y="3565400"/>
            <a:ext cx="79704" cy="277266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960960" y="2928249"/>
            <a:ext cx="515526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717656</a:t>
            </a:r>
          </a:p>
        </p:txBody>
      </p:sp>
      <p:cxnSp>
        <p:nvCxnSpPr>
          <p:cNvPr id="62" name="Straight Connector 61"/>
          <p:cNvCxnSpPr>
            <a:stCxn id="61" idx="2"/>
          </p:cNvCxnSpPr>
          <p:nvPr/>
        </p:nvCxnSpPr>
        <p:spPr>
          <a:xfrm flipH="1">
            <a:off x="3089849" y="3119070"/>
            <a:ext cx="128874" cy="723596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543406" y="4539331"/>
            <a:ext cx="515527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717652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/>
          <p:cNvCxnSpPr>
            <a:stCxn id="64" idx="0"/>
          </p:cNvCxnSpPr>
          <p:nvPr/>
        </p:nvCxnSpPr>
        <p:spPr>
          <a:xfrm flipV="1">
            <a:off x="2801170" y="3929737"/>
            <a:ext cx="52677" cy="609594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011501" y="4288949"/>
            <a:ext cx="515527" cy="190821"/>
          </a:xfrm>
          <a:prstGeom prst="rect">
            <a:avLst/>
          </a:prstGeom>
          <a:solidFill>
            <a:srgbClr val="FF6D6D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/>
              <a:t>773179</a:t>
            </a:r>
            <a:endParaRPr lang="en-US" sz="1000" b="1" dirty="0"/>
          </a:p>
        </p:txBody>
      </p:sp>
      <p:cxnSp>
        <p:nvCxnSpPr>
          <p:cNvPr id="70" name="Straight Connector 69"/>
          <p:cNvCxnSpPr>
            <a:stCxn id="69" idx="0"/>
          </p:cNvCxnSpPr>
          <p:nvPr/>
        </p:nvCxnSpPr>
        <p:spPr>
          <a:xfrm flipV="1">
            <a:off x="3269265" y="3929737"/>
            <a:ext cx="18271" cy="359212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348967" y="4550213"/>
            <a:ext cx="515527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717664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>
            <a:stCxn id="72" idx="0"/>
          </p:cNvCxnSpPr>
          <p:nvPr/>
        </p:nvCxnSpPr>
        <p:spPr>
          <a:xfrm flipV="1">
            <a:off x="3606731" y="3940619"/>
            <a:ext cx="52676" cy="609594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287536" y="3331027"/>
            <a:ext cx="515527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717663</a:t>
            </a:r>
          </a:p>
        </p:txBody>
      </p:sp>
      <p:cxnSp>
        <p:nvCxnSpPr>
          <p:cNvPr id="76" name="Straight Connector 75"/>
          <p:cNvCxnSpPr>
            <a:stCxn id="75" idx="2"/>
          </p:cNvCxnSpPr>
          <p:nvPr/>
        </p:nvCxnSpPr>
        <p:spPr>
          <a:xfrm flipH="1">
            <a:off x="3480863" y="3521848"/>
            <a:ext cx="64437" cy="320818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679429" y="3113303"/>
            <a:ext cx="515527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717662</a:t>
            </a:r>
          </a:p>
        </p:txBody>
      </p:sp>
      <p:cxnSp>
        <p:nvCxnSpPr>
          <p:cNvPr id="81" name="Straight Connector 80"/>
          <p:cNvCxnSpPr>
            <a:stCxn id="80" idx="2"/>
          </p:cNvCxnSpPr>
          <p:nvPr/>
        </p:nvCxnSpPr>
        <p:spPr>
          <a:xfrm flipH="1">
            <a:off x="3864494" y="3304124"/>
            <a:ext cx="72699" cy="484105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234617" y="3389036"/>
            <a:ext cx="515526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717668</a:t>
            </a:r>
          </a:p>
        </p:txBody>
      </p:sp>
      <p:cxnSp>
        <p:nvCxnSpPr>
          <p:cNvPr id="85" name="Straight Connector 84"/>
          <p:cNvCxnSpPr>
            <a:stCxn id="84" idx="2"/>
          </p:cNvCxnSpPr>
          <p:nvPr/>
        </p:nvCxnSpPr>
        <p:spPr>
          <a:xfrm flipH="1">
            <a:off x="4230494" y="3579857"/>
            <a:ext cx="261886" cy="387351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86534" y="4550213"/>
            <a:ext cx="515527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761337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89" name="Straight Connector 88"/>
          <p:cNvCxnSpPr>
            <a:stCxn id="88" idx="0"/>
          </p:cNvCxnSpPr>
          <p:nvPr/>
        </p:nvCxnSpPr>
        <p:spPr>
          <a:xfrm flipV="1">
            <a:off x="4144298" y="4234534"/>
            <a:ext cx="348082" cy="315679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572000" y="4735248"/>
            <a:ext cx="515526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773169</a:t>
            </a:r>
          </a:p>
        </p:txBody>
      </p:sp>
      <p:cxnSp>
        <p:nvCxnSpPr>
          <p:cNvPr id="93" name="Straight Connector 92"/>
          <p:cNvCxnSpPr>
            <a:stCxn id="92" idx="0"/>
          </p:cNvCxnSpPr>
          <p:nvPr/>
        </p:nvCxnSpPr>
        <p:spPr>
          <a:xfrm flipV="1">
            <a:off x="4829763" y="4419570"/>
            <a:ext cx="174041" cy="315678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869887" y="3788229"/>
            <a:ext cx="515527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761350</a:t>
            </a:r>
          </a:p>
        </p:txBody>
      </p:sp>
      <p:cxnSp>
        <p:nvCxnSpPr>
          <p:cNvPr id="97" name="Straight Connector 96"/>
          <p:cNvCxnSpPr>
            <a:stCxn id="96" idx="2"/>
          </p:cNvCxnSpPr>
          <p:nvPr/>
        </p:nvCxnSpPr>
        <p:spPr>
          <a:xfrm flipH="1">
            <a:off x="4869887" y="3979050"/>
            <a:ext cx="257764" cy="283016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588360" y="3635821"/>
            <a:ext cx="515527" cy="190821"/>
          </a:xfrm>
          <a:prstGeom prst="rect">
            <a:avLst/>
          </a:prstGeom>
          <a:solidFill>
            <a:srgbClr val="FF6D6D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/>
              <a:t>717673</a:t>
            </a:r>
          </a:p>
        </p:txBody>
      </p:sp>
      <p:cxnSp>
        <p:nvCxnSpPr>
          <p:cNvPr id="101" name="Straight Connector 100"/>
          <p:cNvCxnSpPr>
            <a:stCxn id="100" idx="2"/>
          </p:cNvCxnSpPr>
          <p:nvPr/>
        </p:nvCxnSpPr>
        <p:spPr>
          <a:xfrm>
            <a:off x="5846124" y="3826642"/>
            <a:ext cx="119247" cy="435424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045569" y="3886195"/>
            <a:ext cx="515527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773206</a:t>
            </a:r>
          </a:p>
        </p:txBody>
      </p:sp>
      <p:cxnSp>
        <p:nvCxnSpPr>
          <p:cNvPr id="108" name="Straight Connector 107"/>
          <p:cNvCxnSpPr>
            <a:stCxn id="107" idx="2"/>
          </p:cNvCxnSpPr>
          <p:nvPr/>
        </p:nvCxnSpPr>
        <p:spPr>
          <a:xfrm flipH="1">
            <a:off x="6193971" y="4077016"/>
            <a:ext cx="109362" cy="233717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846124" y="4792237"/>
            <a:ext cx="515527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772858</a:t>
            </a:r>
          </a:p>
        </p:txBody>
      </p:sp>
      <p:cxnSp>
        <p:nvCxnSpPr>
          <p:cNvPr id="112" name="Straight Connector 111"/>
          <p:cNvCxnSpPr>
            <a:stCxn id="111" idx="0"/>
          </p:cNvCxnSpPr>
          <p:nvPr/>
        </p:nvCxnSpPr>
        <p:spPr>
          <a:xfrm flipV="1">
            <a:off x="6103888" y="4479770"/>
            <a:ext cx="257763" cy="312467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216245" y="5031725"/>
            <a:ext cx="515527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772873</a:t>
            </a:r>
          </a:p>
        </p:txBody>
      </p:sp>
      <p:cxnSp>
        <p:nvCxnSpPr>
          <p:cNvPr id="116" name="Straight Connector 115"/>
          <p:cNvCxnSpPr>
            <a:stCxn id="115" idx="0"/>
          </p:cNvCxnSpPr>
          <p:nvPr/>
        </p:nvCxnSpPr>
        <p:spPr>
          <a:xfrm flipV="1">
            <a:off x="6474009" y="4577409"/>
            <a:ext cx="87087" cy="454316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644296" y="3940621"/>
            <a:ext cx="515527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717675</a:t>
            </a:r>
          </a:p>
        </p:txBody>
      </p:sp>
      <p:cxnSp>
        <p:nvCxnSpPr>
          <p:cNvPr id="120" name="Straight Connector 119"/>
          <p:cNvCxnSpPr>
            <a:stCxn id="119" idx="2"/>
          </p:cNvCxnSpPr>
          <p:nvPr/>
        </p:nvCxnSpPr>
        <p:spPr>
          <a:xfrm>
            <a:off x="6902060" y="4131442"/>
            <a:ext cx="0" cy="288128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7243023" y="3962389"/>
            <a:ext cx="515527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717676</a:t>
            </a:r>
          </a:p>
        </p:txBody>
      </p:sp>
      <p:cxnSp>
        <p:nvCxnSpPr>
          <p:cNvPr id="124" name="Straight Connector 123"/>
          <p:cNvCxnSpPr>
            <a:stCxn id="123" idx="2"/>
          </p:cNvCxnSpPr>
          <p:nvPr/>
        </p:nvCxnSpPr>
        <p:spPr>
          <a:xfrm flipH="1">
            <a:off x="7243023" y="4153210"/>
            <a:ext cx="257764" cy="348344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858516" y="5075265"/>
            <a:ext cx="515527" cy="190821"/>
          </a:xfrm>
          <a:prstGeom prst="rect">
            <a:avLst/>
          </a:prstGeom>
          <a:solidFill>
            <a:srgbClr val="FF6D6D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/>
              <a:t>717678</a:t>
            </a:r>
          </a:p>
        </p:txBody>
      </p:sp>
      <p:cxnSp>
        <p:nvCxnSpPr>
          <p:cNvPr id="128" name="Straight Connector 127"/>
          <p:cNvCxnSpPr>
            <a:stCxn id="127" idx="0"/>
          </p:cNvCxnSpPr>
          <p:nvPr/>
        </p:nvCxnSpPr>
        <p:spPr>
          <a:xfrm flipV="1">
            <a:off x="7116280" y="4830658"/>
            <a:ext cx="257763" cy="244607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7536942" y="4201877"/>
            <a:ext cx="515527" cy="190821"/>
          </a:xfrm>
          <a:prstGeom prst="rect">
            <a:avLst/>
          </a:prstGeom>
          <a:solidFill>
            <a:srgbClr val="FF6D6D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/>
              <a:t>772902</a:t>
            </a:r>
          </a:p>
        </p:txBody>
      </p:sp>
      <p:cxnSp>
        <p:nvCxnSpPr>
          <p:cNvPr id="132" name="Straight Connector 131"/>
          <p:cNvCxnSpPr>
            <a:stCxn id="131" idx="2"/>
          </p:cNvCxnSpPr>
          <p:nvPr/>
        </p:nvCxnSpPr>
        <p:spPr>
          <a:xfrm>
            <a:off x="7794706" y="4392698"/>
            <a:ext cx="0" cy="337454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7740279" y="5107919"/>
            <a:ext cx="515527" cy="190821"/>
          </a:xfrm>
          <a:prstGeom prst="rect">
            <a:avLst/>
          </a:prstGeom>
          <a:solidFill>
            <a:srgbClr val="FF6D6D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/>
              <a:t>717686</a:t>
            </a:r>
          </a:p>
        </p:txBody>
      </p:sp>
      <p:cxnSp>
        <p:nvCxnSpPr>
          <p:cNvPr id="136" name="Straight Connector 135"/>
          <p:cNvCxnSpPr>
            <a:stCxn id="135" idx="0"/>
          </p:cNvCxnSpPr>
          <p:nvPr/>
        </p:nvCxnSpPr>
        <p:spPr>
          <a:xfrm flipV="1">
            <a:off x="7998043" y="4830658"/>
            <a:ext cx="383957" cy="277261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769945" y="1795466"/>
            <a:ext cx="480260" cy="190821"/>
          </a:xfrm>
          <a:prstGeom prst="rect">
            <a:avLst/>
          </a:prstGeom>
          <a:solidFill>
            <a:schemeClr val="tx1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     #    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6472" y="1756621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PeMS</a:t>
            </a:r>
            <a:r>
              <a:rPr lang="en-US" sz="1200" dirty="0" smtClean="0"/>
              <a:t> identified bad VDS</a:t>
            </a:r>
            <a:endParaRPr lang="en-US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769944" y="2074866"/>
            <a:ext cx="480260" cy="190821"/>
          </a:xfrm>
          <a:prstGeom prst="rect">
            <a:avLst/>
          </a:prstGeom>
          <a:solidFill>
            <a:srgbClr val="FF6D6D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</a:rPr>
              <a:t>    #    </a:t>
            </a:r>
            <a:endParaRPr lang="en-US" sz="10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6236472" y="2036021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Manually identified suspect VDS</a:t>
            </a:r>
            <a:endParaRPr lang="en-US" sz="1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237179" y="3047706"/>
            <a:ext cx="515526" cy="344710"/>
          </a:xfrm>
          <a:prstGeom prst="rect">
            <a:avLst/>
          </a:prstGeom>
          <a:solidFill>
            <a:srgbClr val="FF6D6D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/>
              <a:t>764146</a:t>
            </a:r>
          </a:p>
          <a:p>
            <a:pPr algn="ctr"/>
            <a:r>
              <a:rPr lang="en-US" sz="1000" b="1" dirty="0" smtClean="0"/>
              <a:t>717669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960960" y="2745017"/>
            <a:ext cx="515527" cy="190821"/>
          </a:xfrm>
          <a:prstGeom prst="rect">
            <a:avLst/>
          </a:prstGeom>
          <a:solidFill>
            <a:srgbClr val="FF6D6D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/>
              <a:t>717661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254418" y="4684330"/>
            <a:ext cx="515527" cy="190821"/>
          </a:xfrm>
          <a:prstGeom prst="rect">
            <a:avLst/>
          </a:prstGeom>
          <a:solidFill>
            <a:srgbClr val="FF6D6D"/>
          </a:solidFill>
        </p:spPr>
        <p:txBody>
          <a:bodyPr wrap="none" lIns="45720" tIns="18288" rIns="45720" bIns="18288" rtlCol="0">
            <a:spAutoFit/>
          </a:bodyPr>
          <a:lstStyle/>
          <a:p>
            <a:pPr algn="ctr"/>
            <a:r>
              <a:rPr lang="en-US" sz="1000" b="1" dirty="0" smtClean="0"/>
              <a:t>769702</a:t>
            </a:r>
          </a:p>
        </p:txBody>
      </p:sp>
      <p:cxnSp>
        <p:nvCxnSpPr>
          <p:cNvPr id="71" name="Straight Connector 70"/>
          <p:cNvCxnSpPr>
            <a:stCxn id="68" idx="0"/>
          </p:cNvCxnSpPr>
          <p:nvPr/>
        </p:nvCxnSpPr>
        <p:spPr>
          <a:xfrm flipV="1">
            <a:off x="5512182" y="4327382"/>
            <a:ext cx="333942" cy="356948"/>
          </a:xfrm>
          <a:prstGeom prst="line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 presentation</Template>
  <TotalTime>0</TotalTime>
  <Words>1834</Words>
  <Application>Microsoft Office PowerPoint</Application>
  <PresentationFormat>On-screen Show (4:3)</PresentationFormat>
  <Paragraphs>644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Student presentation</vt:lpstr>
      <vt:lpstr>Connected Corridors I-210 Modelling Demonstration</vt:lpstr>
      <vt:lpstr>Modeling demonstration</vt:lpstr>
      <vt:lpstr>Scenario for today: No-incident</vt:lpstr>
      <vt:lpstr>Future Scenario: Incident (not today)</vt:lpstr>
      <vt:lpstr>Future Scenario: Incident + Intervention</vt:lpstr>
      <vt:lpstr>Calibration of the freeway model</vt:lpstr>
      <vt:lpstr>The site</vt:lpstr>
      <vt:lpstr>PeMS data</vt:lpstr>
      <vt:lpstr>Faulty VDS (210 West, May 22nd)</vt:lpstr>
      <vt:lpstr>Faulty VDS (210 West, May 22nd)</vt:lpstr>
      <vt:lpstr>Measured congestion pattern on 5/22</vt:lpstr>
      <vt:lpstr>Freeway model construction procedure</vt:lpstr>
      <vt:lpstr>Freeway model construction procedure</vt:lpstr>
      <vt:lpstr>Freeway model construction procedure</vt:lpstr>
      <vt:lpstr>Freeway model construction procedure</vt:lpstr>
      <vt:lpstr>Simulation results</vt:lpstr>
      <vt:lpstr>Observed congestion from PeMS</vt:lpstr>
      <vt:lpstr>Simulation results</vt:lpstr>
      <vt:lpstr>FHWA calibration criteria</vt:lpstr>
      <vt:lpstr>Adding the Arterial model to the freeway model</vt:lpstr>
      <vt:lpstr>I-210 Arterial and Freeway Model</vt:lpstr>
      <vt:lpstr>Data - Arterial</vt:lpstr>
      <vt:lpstr>Model construction, calibration and validation</vt:lpstr>
      <vt:lpstr>Aerial view of sensing infrastructure</vt:lpstr>
      <vt:lpstr>Target Flows</vt:lpstr>
      <vt:lpstr>Turning Ratios</vt:lpstr>
      <vt:lpstr>Boundary Flows</vt:lpstr>
      <vt:lpstr>Westbound traffic on Huntington and Colorado</vt:lpstr>
      <vt:lpstr>Eastbound traffic on Huntington and Colorado</vt:lpstr>
      <vt:lpstr>Estimated Travel Time</vt:lpstr>
      <vt:lpstr>Estimated vs. Measured Flows, 16:00-17:00</vt:lpstr>
      <vt:lpstr>Estimated vs. Measured Flows, 17:00-18:00</vt:lpstr>
      <vt:lpstr>Estimated vs. Measured Flows, 18:00-19:00</vt:lpstr>
      <vt:lpstr>Estimated vs. Measured Flows, 19:00-20:00</vt:lpstr>
      <vt:lpstr>Estimated vs measured travel times</vt:lpstr>
      <vt:lpstr>Supplemental Slides</vt:lpstr>
      <vt:lpstr>Estimated vs. Measured Flows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8</cp:revision>
  <dcterms:created xsi:type="dcterms:W3CDTF">2007-10-07T23:46:29Z</dcterms:created>
  <dcterms:modified xsi:type="dcterms:W3CDTF">2014-08-14T17:36:55Z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